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>
      <p:cViewPr varScale="1">
        <p:scale>
          <a:sx n="105" d="100"/>
          <a:sy n="105" d="100"/>
        </p:scale>
        <p:origin x="1752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99054" y="3759"/>
            <a:ext cx="2945891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31798" y="4589266"/>
            <a:ext cx="6680403" cy="893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spc="-50" dirty="0"/>
              <a:t> </a:t>
            </a:r>
            <a:r>
              <a:rPr dirty="0"/>
              <a:t>Akib</a:t>
            </a:r>
            <a:r>
              <a:rPr spc="-15" dirty="0"/>
              <a:t> </a:t>
            </a:r>
            <a:r>
              <a:rPr dirty="0"/>
              <a:t>Zaman,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</a:p>
          <a:p>
            <a:pPr marL="2540" algn="ctr">
              <a:lnSpc>
                <a:spcPct val="100000"/>
              </a:lnSpc>
            </a:pP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45910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spc="-50" dirty="0"/>
              <a:t> </a:t>
            </a:r>
            <a:r>
              <a:rPr dirty="0"/>
              <a:t>Akib</a:t>
            </a:r>
            <a:r>
              <a:rPr spc="-15" dirty="0"/>
              <a:t> </a:t>
            </a:r>
            <a:r>
              <a:rPr dirty="0"/>
              <a:t>Zaman,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</a:p>
          <a:p>
            <a:pPr marL="2540" algn="ctr">
              <a:lnSpc>
                <a:spcPct val="100000"/>
              </a:lnSpc>
            </a:pP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45910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spc="-50" dirty="0"/>
              <a:t> </a:t>
            </a:r>
            <a:r>
              <a:rPr dirty="0"/>
              <a:t>Akib</a:t>
            </a:r>
            <a:r>
              <a:rPr spc="-15" dirty="0"/>
              <a:t> </a:t>
            </a:r>
            <a:r>
              <a:rPr dirty="0"/>
              <a:t>Zaman,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</a:p>
          <a:p>
            <a:pPr marL="2540" algn="ctr">
              <a:lnSpc>
                <a:spcPct val="100000"/>
              </a:lnSpc>
            </a:pP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45910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spc="-50" dirty="0"/>
              <a:t> </a:t>
            </a:r>
            <a:r>
              <a:rPr dirty="0"/>
              <a:t>Akib</a:t>
            </a:r>
            <a:r>
              <a:rPr spc="-15" dirty="0"/>
              <a:t> </a:t>
            </a:r>
            <a:r>
              <a:rPr dirty="0"/>
              <a:t>Zaman,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</a:p>
          <a:p>
            <a:pPr marL="2540" algn="ctr">
              <a:lnSpc>
                <a:spcPct val="100000"/>
              </a:lnSpc>
            </a:pP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45910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spc="-50" dirty="0"/>
              <a:t> </a:t>
            </a:r>
            <a:r>
              <a:rPr dirty="0"/>
              <a:t>Akib</a:t>
            </a:r>
            <a:r>
              <a:rPr spc="-15" dirty="0"/>
              <a:t> </a:t>
            </a:r>
            <a:r>
              <a:rPr dirty="0"/>
              <a:t>Zaman,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</a:p>
          <a:p>
            <a:pPr marL="2540" algn="ctr">
              <a:lnSpc>
                <a:spcPct val="100000"/>
              </a:lnSpc>
            </a:pP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45910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07794" y="3759"/>
            <a:ext cx="5163820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51375" y="1366235"/>
            <a:ext cx="4020184" cy="4171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259073" y="6373469"/>
            <a:ext cx="2623820" cy="361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spc="-50" dirty="0"/>
              <a:t> </a:t>
            </a:r>
            <a:r>
              <a:rPr dirty="0"/>
              <a:t>Akib</a:t>
            </a:r>
            <a:r>
              <a:rPr spc="-15" dirty="0"/>
              <a:t> </a:t>
            </a:r>
            <a:r>
              <a:rPr dirty="0"/>
              <a:t>Zaman,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</a:p>
          <a:p>
            <a:pPr marL="2540" algn="ctr">
              <a:lnSpc>
                <a:spcPct val="100000"/>
              </a:lnSpc>
            </a:pP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58150" y="6172149"/>
            <a:ext cx="1008379" cy="471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45910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5445" y="1336928"/>
            <a:ext cx="583311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4445" marR="1264920" algn="ctr">
              <a:lnSpc>
                <a:spcPct val="100000"/>
              </a:lnSpc>
              <a:spcBef>
                <a:spcPts val="100"/>
              </a:spcBef>
            </a:pPr>
            <a:r>
              <a:rPr sz="4800" b="1" spc="-10" dirty="0">
                <a:latin typeface="Palatino Linotype"/>
                <a:cs typeface="Palatino Linotype"/>
              </a:rPr>
              <a:t>WELCOME </a:t>
            </a:r>
            <a:r>
              <a:rPr sz="4800" b="1" spc="-25" dirty="0">
                <a:latin typeface="Palatino Linotype"/>
                <a:cs typeface="Palatino Linotype"/>
              </a:rPr>
              <a:t>TO</a:t>
            </a:r>
            <a:endParaRPr sz="4800" dirty="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</a:pPr>
            <a:r>
              <a:rPr sz="4800" b="1" dirty="0">
                <a:latin typeface="Palatino Linotype"/>
                <a:cs typeface="Palatino Linotype"/>
              </a:rPr>
              <a:t>CSE </a:t>
            </a:r>
            <a:r>
              <a:rPr sz="4800" b="1" spc="-10" dirty="0">
                <a:latin typeface="Palatino Linotype"/>
                <a:cs typeface="Palatino Linotype"/>
              </a:rPr>
              <a:t>DEPARTMENT</a:t>
            </a:r>
            <a:endParaRPr sz="48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700" b="1" i="1" spc="-490" dirty="0">
                <a:solidFill>
                  <a:srgbClr val="00AF50"/>
                </a:solidFill>
                <a:latin typeface="Times New Roman"/>
                <a:cs typeface="Times New Roman"/>
              </a:rPr>
              <a:t>CONGRATULATIONS!!</a:t>
            </a:r>
            <a:endParaRPr sz="5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9516" y="6400596"/>
            <a:ext cx="6607684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1F5F"/>
                </a:solidFill>
                <a:latin typeface="Cambria"/>
                <a:cs typeface="Cambria"/>
              </a:rPr>
              <a:t>Lecturer</a:t>
            </a:r>
            <a:r>
              <a:rPr lang="en-US" sz="1600" b="1" dirty="0">
                <a:solidFill>
                  <a:srgbClr val="001F5F"/>
                </a:solidFill>
                <a:latin typeface="Cambria"/>
                <a:cs typeface="Cambria"/>
              </a:rPr>
              <a:t> Saifur Rahman</a:t>
            </a:r>
            <a:r>
              <a:rPr sz="1600" b="1" dirty="0">
                <a:solidFill>
                  <a:srgbClr val="001F5F"/>
                </a:solidFill>
                <a:latin typeface="Cambria"/>
                <a:cs typeface="Cambria"/>
              </a:rPr>
              <a:t>,</a:t>
            </a:r>
            <a:r>
              <a:rPr sz="1600" b="1" spc="-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001F5F"/>
                </a:solidFill>
                <a:latin typeface="Cambria"/>
                <a:cs typeface="Cambria"/>
              </a:rPr>
              <a:t>Dept.</a:t>
            </a:r>
            <a:r>
              <a:rPr sz="1600" b="1" spc="-4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001F5F"/>
                </a:solidFill>
                <a:latin typeface="Cambria"/>
                <a:cs typeface="Cambria"/>
              </a:rPr>
              <a:t>of</a:t>
            </a:r>
            <a:r>
              <a:rPr sz="1600" b="1" spc="-4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001F5F"/>
                </a:solidFill>
                <a:latin typeface="Cambria"/>
                <a:cs typeface="Cambria"/>
              </a:rPr>
              <a:t>CSE,</a:t>
            </a:r>
            <a:r>
              <a:rPr sz="1600" b="1" spc="-3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001F5F"/>
                </a:solidFill>
                <a:latin typeface="Cambria"/>
                <a:cs typeface="Cambria"/>
              </a:rPr>
              <a:t>United</a:t>
            </a:r>
            <a:r>
              <a:rPr sz="1600" b="1" spc="-5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ambria"/>
                <a:cs typeface="Cambria"/>
              </a:rPr>
              <a:t>International University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4681" y="6426504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7794" y="54051"/>
            <a:ext cx="43116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r>
              <a:rPr sz="32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927861"/>
            <a:ext cx="82486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7100" algn="l"/>
              </a:tabLst>
            </a:pP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2.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4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WorkStation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single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similar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personal </a:t>
            </a:r>
            <a:r>
              <a:rPr sz="2400" dirty="0">
                <a:latin typeface="Calibri"/>
                <a:cs typeface="Calibri"/>
              </a:rPr>
              <a:t>computer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powerful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microprocessor.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66609" y="9855"/>
            <a:ext cx="869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00"/>
                </a:solidFill>
              </a:rPr>
              <a:t>Types</a:t>
            </a:r>
            <a:endParaRPr sz="28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2514600"/>
            <a:ext cx="5029200" cy="345186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Continue..</a:t>
            </a:r>
            <a:endParaRPr sz="1800">
              <a:latin typeface="Calibri"/>
              <a:cs typeface="Calibri"/>
            </a:endParaRPr>
          </a:p>
          <a:p>
            <a:pPr marR="81915" algn="ctr">
              <a:lnSpc>
                <a:spcPct val="100000"/>
              </a:lnSpc>
              <a:spcBef>
                <a:spcPts val="29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71C6525-8053-8A00-A942-4B77B83DAB24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85470"/>
          </a:xfrm>
          <a:custGeom>
            <a:avLst/>
            <a:gdLst/>
            <a:ahLst/>
            <a:cxnLst/>
            <a:rect l="l" t="t" r="r" b="b"/>
            <a:pathLst>
              <a:path w="9144000" h="585470">
                <a:moveTo>
                  <a:pt x="9144000" y="0"/>
                </a:moveTo>
                <a:lnTo>
                  <a:pt x="0" y="0"/>
                </a:lnTo>
                <a:lnTo>
                  <a:pt x="0" y="585215"/>
                </a:lnTo>
                <a:lnTo>
                  <a:pt x="9144000" y="585215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Introduction</a:t>
            </a:r>
            <a:r>
              <a:rPr sz="3200" spc="-120" dirty="0"/>
              <a:t> </a:t>
            </a:r>
            <a:r>
              <a:rPr sz="3200" dirty="0"/>
              <a:t>to</a:t>
            </a:r>
            <a:r>
              <a:rPr sz="3200" spc="-75" dirty="0"/>
              <a:t> </a:t>
            </a:r>
            <a:r>
              <a:rPr sz="3200" spc="-10" dirty="0"/>
              <a:t>computer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7166609" y="9855"/>
            <a:ext cx="869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00"/>
                </a:solidFill>
                <a:latin typeface="Calibri"/>
                <a:cs typeface="Calibri"/>
              </a:rPr>
              <a:t>Types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140" y="699261"/>
            <a:ext cx="47237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7100" algn="l"/>
              </a:tabLst>
            </a:pP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3.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Notebook</a:t>
            </a:r>
            <a:r>
              <a:rPr sz="2400" u="sng" spc="-1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Computer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Small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size.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individual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users.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6395" y="1453895"/>
            <a:ext cx="5158740" cy="380847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Continue..</a:t>
            </a:r>
            <a:endParaRPr sz="1800">
              <a:latin typeface="Calibri"/>
              <a:cs typeface="Calibri"/>
            </a:endParaRPr>
          </a:p>
          <a:p>
            <a:pPr marR="81915" algn="ctr">
              <a:lnSpc>
                <a:spcPct val="100000"/>
              </a:lnSpc>
              <a:spcBef>
                <a:spcPts val="29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39EF36AC-9AA5-3C72-C1E5-FF6D5CD830B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95643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85470"/>
          </a:xfrm>
          <a:custGeom>
            <a:avLst/>
            <a:gdLst/>
            <a:ahLst/>
            <a:cxnLst/>
            <a:rect l="l" t="t" r="r" b="b"/>
            <a:pathLst>
              <a:path w="9144000" h="585470">
                <a:moveTo>
                  <a:pt x="9144000" y="0"/>
                </a:moveTo>
                <a:lnTo>
                  <a:pt x="0" y="0"/>
                </a:lnTo>
                <a:lnTo>
                  <a:pt x="0" y="585215"/>
                </a:lnTo>
                <a:lnTo>
                  <a:pt x="9144000" y="585215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Introduction</a:t>
            </a:r>
            <a:r>
              <a:rPr sz="3200" spc="-120" dirty="0"/>
              <a:t> </a:t>
            </a:r>
            <a:r>
              <a:rPr sz="3200" dirty="0"/>
              <a:t>to</a:t>
            </a:r>
            <a:r>
              <a:rPr sz="3200" spc="-75" dirty="0"/>
              <a:t> </a:t>
            </a:r>
            <a:r>
              <a:rPr sz="3200" spc="-10" dirty="0"/>
              <a:t>computer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7166609" y="9855"/>
            <a:ext cx="869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00"/>
                </a:solidFill>
                <a:latin typeface="Calibri"/>
                <a:cs typeface="Calibri"/>
              </a:rPr>
              <a:t>Types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140" y="699261"/>
            <a:ext cx="744537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7100" algn="l"/>
              </a:tabLst>
            </a:pP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4.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400" u="sng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Tablet</a:t>
            </a:r>
            <a:r>
              <a:rPr sz="2400" u="sng" spc="-8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Computer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Small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size.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individual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users.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notebook’s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functionality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lighter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notebook.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Accept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stylus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digital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pen.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362200"/>
            <a:ext cx="6509004" cy="395020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Continue..</a:t>
            </a:r>
            <a:endParaRPr sz="1800">
              <a:latin typeface="Calibri"/>
              <a:cs typeface="Calibri"/>
            </a:endParaRPr>
          </a:p>
          <a:p>
            <a:pPr marR="81915" algn="ctr">
              <a:lnSpc>
                <a:spcPct val="100000"/>
              </a:lnSpc>
              <a:spcBef>
                <a:spcPts val="29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4A651121-6B9E-147A-D691-167C57ED9E70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85470"/>
          </a:xfrm>
          <a:custGeom>
            <a:avLst/>
            <a:gdLst/>
            <a:ahLst/>
            <a:cxnLst/>
            <a:rect l="l" t="t" r="r" b="b"/>
            <a:pathLst>
              <a:path w="9144000" h="585470">
                <a:moveTo>
                  <a:pt x="9144000" y="0"/>
                </a:moveTo>
                <a:lnTo>
                  <a:pt x="0" y="0"/>
                </a:lnTo>
                <a:lnTo>
                  <a:pt x="0" y="585215"/>
                </a:lnTo>
                <a:lnTo>
                  <a:pt x="9144000" y="585215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Introduction</a:t>
            </a:r>
            <a:r>
              <a:rPr sz="3200" spc="-120" dirty="0"/>
              <a:t> </a:t>
            </a:r>
            <a:r>
              <a:rPr sz="3200" dirty="0"/>
              <a:t>to</a:t>
            </a:r>
            <a:r>
              <a:rPr sz="3200" spc="-75" dirty="0"/>
              <a:t> </a:t>
            </a:r>
            <a:r>
              <a:rPr sz="3200" spc="-10" dirty="0"/>
              <a:t>computer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7166609" y="9855"/>
            <a:ext cx="869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00"/>
                </a:solidFill>
                <a:latin typeface="Calibri"/>
                <a:cs typeface="Calibri"/>
              </a:rPr>
              <a:t>Types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140" y="699261"/>
            <a:ext cx="770445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51885">
              <a:lnSpc>
                <a:spcPct val="100000"/>
              </a:lnSpc>
              <a:spcBef>
                <a:spcPts val="100"/>
              </a:spcBef>
              <a:tabLst>
                <a:tab pos="927100" algn="l"/>
              </a:tabLst>
            </a:pP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5.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Handheld</a:t>
            </a:r>
            <a:r>
              <a:rPr sz="2400" u="sng" spc="-1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Computer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enough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hand.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Popular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handheld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PDA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Personal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Digital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Assitant).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lager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appointment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book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67000"/>
            <a:ext cx="4114800" cy="33345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Continue..</a:t>
            </a:r>
            <a:endParaRPr sz="1800">
              <a:latin typeface="Calibri"/>
              <a:cs typeface="Calibri"/>
            </a:endParaRPr>
          </a:p>
          <a:p>
            <a:pPr marR="81915" algn="ctr">
              <a:lnSpc>
                <a:spcPct val="100000"/>
              </a:lnSpc>
              <a:spcBef>
                <a:spcPts val="29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E6ABE8B-2BCE-6F53-4F59-587F6E9CF1F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85470"/>
          </a:xfrm>
          <a:custGeom>
            <a:avLst/>
            <a:gdLst/>
            <a:ahLst/>
            <a:cxnLst/>
            <a:rect l="l" t="t" r="r" b="b"/>
            <a:pathLst>
              <a:path w="9144000" h="585470">
                <a:moveTo>
                  <a:pt x="9144000" y="0"/>
                </a:moveTo>
                <a:lnTo>
                  <a:pt x="0" y="0"/>
                </a:lnTo>
                <a:lnTo>
                  <a:pt x="0" y="585215"/>
                </a:lnTo>
                <a:lnTo>
                  <a:pt x="9144000" y="585215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Introduction</a:t>
            </a:r>
            <a:r>
              <a:rPr sz="3200" spc="-120" dirty="0"/>
              <a:t> </a:t>
            </a:r>
            <a:r>
              <a:rPr sz="3200" dirty="0"/>
              <a:t>to</a:t>
            </a:r>
            <a:r>
              <a:rPr sz="3200" spc="-75" dirty="0"/>
              <a:t> </a:t>
            </a:r>
            <a:r>
              <a:rPr sz="3200" spc="-10" dirty="0"/>
              <a:t>computer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7166609" y="9855"/>
            <a:ext cx="869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00"/>
                </a:solidFill>
                <a:latin typeface="Calibri"/>
                <a:cs typeface="Calibri"/>
              </a:rPr>
              <a:t>Types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140" y="699261"/>
            <a:ext cx="58781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7100" algn="l"/>
              </a:tabLst>
            </a:pP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6.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Smart</a:t>
            </a:r>
            <a:r>
              <a:rPr sz="2400" u="sng" spc="-3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Phone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Some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cellular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phones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doubled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miniature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PCs </a:t>
            </a:r>
            <a:r>
              <a:rPr sz="2400" spc="-10" dirty="0">
                <a:latin typeface="Calibri"/>
                <a:cs typeface="Calibri"/>
              </a:rPr>
              <a:t>Offers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advanced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2321" y="2590800"/>
            <a:ext cx="2659878" cy="37429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Continue..</a:t>
            </a:r>
            <a:endParaRPr sz="1800">
              <a:latin typeface="Calibri"/>
              <a:cs typeface="Calibri"/>
            </a:endParaRPr>
          </a:p>
          <a:p>
            <a:pPr marR="81915" algn="ctr">
              <a:lnSpc>
                <a:spcPct val="100000"/>
              </a:lnSpc>
              <a:spcBef>
                <a:spcPts val="29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23F40662-BCCB-4843-0B90-75DB689A70F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7794" y="54051"/>
            <a:ext cx="43116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r>
              <a:rPr sz="32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44081" y="3759"/>
            <a:ext cx="11137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rgbClr val="FFFF00"/>
                </a:solidFill>
              </a:rPr>
              <a:t>Types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1004061"/>
            <a:ext cx="897763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96340" algn="l"/>
                <a:tab pos="1592580" algn="l"/>
              </a:tabLst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terms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400" b="1" spc="-25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sizes</a:t>
            </a:r>
            <a:endParaRPr sz="2400">
              <a:latin typeface="Calibri"/>
              <a:cs typeface="Calibri"/>
            </a:endParaRPr>
          </a:p>
          <a:p>
            <a:pPr marL="927100" indent="-914400">
              <a:lnSpc>
                <a:spcPct val="100000"/>
              </a:lnSpc>
              <a:buFont typeface="Calibri"/>
              <a:buAutoNum type="arabicPeriod"/>
              <a:tabLst>
                <a:tab pos="927100" algn="l"/>
              </a:tabLst>
            </a:pPr>
            <a:r>
              <a:rPr sz="2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Super</a:t>
            </a:r>
            <a:r>
              <a:rPr sz="2400" b="1" u="sng" spc="-7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Computer</a:t>
            </a:r>
            <a:endParaRPr sz="2400">
              <a:latin typeface="Calibri"/>
              <a:cs typeface="Calibri"/>
            </a:endParaRPr>
          </a:p>
          <a:p>
            <a:pPr marL="118745" lvl="1" indent="-114300">
              <a:lnSpc>
                <a:spcPct val="100000"/>
              </a:lnSpc>
              <a:buSzPct val="95833"/>
              <a:buFont typeface="Arial MT"/>
              <a:buChar char="•"/>
              <a:tabLst>
                <a:tab pos="118745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extremely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fast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execute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hundreds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millions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instructions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second.</a:t>
            </a:r>
            <a:endParaRPr sz="2400">
              <a:latin typeface="Calibri"/>
              <a:cs typeface="Calibri"/>
            </a:endParaRPr>
          </a:p>
          <a:p>
            <a:pPr marL="118745" lvl="1" indent="-114300">
              <a:lnSpc>
                <a:spcPct val="100000"/>
              </a:lnSpc>
              <a:buSzPct val="95833"/>
              <a:buFont typeface="Arial MT"/>
              <a:buChar char="•"/>
              <a:tabLst>
                <a:tab pos="118745" algn="l"/>
              </a:tabLst>
            </a:pPr>
            <a:r>
              <a:rPr sz="2400" dirty="0">
                <a:latin typeface="Calibri"/>
                <a:cs typeface="Calibri"/>
              </a:rPr>
              <a:t>Most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powerful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terms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performance.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3503181"/>
            <a:ext cx="4038600" cy="267054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Continue..</a:t>
            </a:r>
            <a:endParaRPr sz="1800">
              <a:latin typeface="Calibri"/>
              <a:cs typeface="Calibri"/>
            </a:endParaRPr>
          </a:p>
          <a:p>
            <a:pPr marR="81915" algn="ctr">
              <a:lnSpc>
                <a:spcPct val="100000"/>
              </a:lnSpc>
              <a:spcBef>
                <a:spcPts val="29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8BD50F45-5C9B-3E95-EC58-921431FCE6F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794" y="54051"/>
            <a:ext cx="43116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Introduction</a:t>
            </a:r>
            <a:r>
              <a:rPr sz="3200" spc="-120" dirty="0"/>
              <a:t> </a:t>
            </a:r>
            <a:r>
              <a:rPr sz="3200" dirty="0"/>
              <a:t>to</a:t>
            </a:r>
            <a:r>
              <a:rPr sz="3200" spc="-75" dirty="0"/>
              <a:t> </a:t>
            </a:r>
            <a:r>
              <a:rPr sz="3200" spc="-10" dirty="0"/>
              <a:t>computer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6651117" y="54051"/>
            <a:ext cx="9925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FF00"/>
                </a:solidFill>
                <a:latin typeface="Calibri"/>
                <a:cs typeface="Calibri"/>
              </a:rPr>
              <a:t>Types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927861"/>
            <a:ext cx="73228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indent="-914400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927100" algn="l"/>
              </a:tabLst>
            </a:pPr>
            <a:r>
              <a:rPr sz="2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Main</a:t>
            </a:r>
            <a:r>
              <a:rPr sz="2400" b="1" u="sng" spc="-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Frame</a:t>
            </a:r>
            <a:endParaRPr sz="2400">
              <a:latin typeface="Calibri"/>
              <a:cs typeface="Calibri"/>
            </a:endParaRPr>
          </a:p>
          <a:p>
            <a:pPr marL="118745" lvl="1" indent="-114300">
              <a:lnSpc>
                <a:spcPct val="100000"/>
              </a:lnSpc>
              <a:buSzPct val="95833"/>
              <a:buFont typeface="Arial MT"/>
              <a:buChar char="•"/>
              <a:tabLst>
                <a:tab pos="118745" algn="l"/>
              </a:tabLst>
            </a:pPr>
            <a:r>
              <a:rPr sz="2400" dirty="0">
                <a:latin typeface="Calibri"/>
                <a:cs typeface="Calibri"/>
              </a:rPr>
              <a:t>Not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powerful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supercomputer</a:t>
            </a:r>
            <a:endParaRPr sz="2400">
              <a:latin typeface="Calibri"/>
              <a:cs typeface="Calibri"/>
            </a:endParaRPr>
          </a:p>
          <a:p>
            <a:pPr marL="118745" lvl="1" indent="-114300">
              <a:lnSpc>
                <a:spcPct val="100000"/>
              </a:lnSpc>
              <a:buSzPct val="95833"/>
              <a:buFont typeface="Arial MT"/>
              <a:buChar char="•"/>
              <a:tabLst>
                <a:tab pos="118745" algn="l"/>
              </a:tabLst>
            </a:pPr>
            <a:r>
              <a:rPr sz="2400" spc="-10" dirty="0">
                <a:latin typeface="Calibri"/>
                <a:cs typeface="Calibri"/>
              </a:rPr>
              <a:t>Mainframes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store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large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amount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118745" lvl="1" indent="-114300">
              <a:lnSpc>
                <a:spcPct val="100000"/>
              </a:lnSpc>
              <a:buSzPct val="95833"/>
              <a:buFont typeface="Arial MT"/>
              <a:buChar char="•"/>
              <a:tabLst>
                <a:tab pos="118745" algn="l"/>
              </a:tabLst>
            </a:pPr>
            <a:r>
              <a:rPr sz="2400" dirty="0">
                <a:latin typeface="Calibri"/>
                <a:cs typeface="Calibri"/>
              </a:rPr>
              <a:t>Used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large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organization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2742793"/>
            <a:ext cx="5181600" cy="345427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Continue..</a:t>
            </a:r>
            <a:endParaRPr sz="1800">
              <a:latin typeface="Calibri"/>
              <a:cs typeface="Calibri"/>
            </a:endParaRPr>
          </a:p>
          <a:p>
            <a:pPr marR="81915" algn="ctr">
              <a:lnSpc>
                <a:spcPct val="100000"/>
              </a:lnSpc>
              <a:spcBef>
                <a:spcPts val="29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26EC71A-FDF1-FFB6-C28E-BED582B7A98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794" y="54051"/>
            <a:ext cx="57353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755515" algn="l"/>
              </a:tabLst>
            </a:pPr>
            <a:r>
              <a:rPr sz="3200" dirty="0"/>
              <a:t>Introduction</a:t>
            </a:r>
            <a:r>
              <a:rPr sz="3200" spc="-120" dirty="0"/>
              <a:t> </a:t>
            </a:r>
            <a:r>
              <a:rPr sz="3200" dirty="0"/>
              <a:t>to</a:t>
            </a:r>
            <a:r>
              <a:rPr sz="3200" spc="-75" dirty="0"/>
              <a:t> </a:t>
            </a:r>
            <a:r>
              <a:rPr sz="3200" spc="-10" dirty="0"/>
              <a:t>computer</a:t>
            </a:r>
            <a:r>
              <a:rPr sz="3200" dirty="0"/>
              <a:t>	</a:t>
            </a:r>
            <a:r>
              <a:rPr sz="3200" spc="-10" dirty="0">
                <a:solidFill>
                  <a:srgbClr val="FFFF00"/>
                </a:solidFill>
              </a:rPr>
              <a:t>Types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91439" y="851661"/>
            <a:ext cx="231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3.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851661"/>
            <a:ext cx="78225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100"/>
              </a:spcBef>
            </a:pPr>
            <a:r>
              <a:rPr sz="2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Minicomputer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Font typeface="Arial MT"/>
              <a:buChar char="•"/>
              <a:tabLst>
                <a:tab pos="469265" algn="l"/>
              </a:tabLst>
            </a:pPr>
            <a:r>
              <a:rPr sz="2400" dirty="0">
                <a:latin typeface="Calibri"/>
                <a:cs typeface="Calibri"/>
              </a:rPr>
              <a:t>Used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specific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purposes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Font typeface="Arial MT"/>
              <a:buChar char="•"/>
              <a:tabLst>
                <a:tab pos="469265" algn="l"/>
              </a:tabLst>
            </a:pPr>
            <a:r>
              <a:rPr sz="2400" b="1" spc="-20" dirty="0">
                <a:latin typeface="Calibri"/>
                <a:cs typeface="Calibri"/>
              </a:rPr>
              <a:t>“Midrange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Computers”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Font typeface="Arial MT"/>
              <a:buChar char="•"/>
              <a:tabLst>
                <a:tab pos="469265" algn="l"/>
              </a:tabLst>
            </a:pPr>
            <a:r>
              <a:rPr sz="2400" dirty="0">
                <a:latin typeface="Calibri"/>
                <a:cs typeface="Calibri"/>
              </a:rPr>
              <a:t>Individual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departments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large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company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organizations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2743200"/>
            <a:ext cx="3124200" cy="3657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2020" y="2819400"/>
            <a:ext cx="3497579" cy="34290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72751B4F-71D5-1C0C-E1C2-D668AE80B88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794" y="54051"/>
            <a:ext cx="57353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755515" algn="l"/>
              </a:tabLst>
            </a:pPr>
            <a:r>
              <a:rPr sz="3200" dirty="0"/>
              <a:t>Introduction</a:t>
            </a:r>
            <a:r>
              <a:rPr sz="3200" spc="-120" dirty="0"/>
              <a:t> </a:t>
            </a:r>
            <a:r>
              <a:rPr sz="3200" dirty="0"/>
              <a:t>to</a:t>
            </a:r>
            <a:r>
              <a:rPr sz="3200" spc="-75" dirty="0"/>
              <a:t> </a:t>
            </a:r>
            <a:r>
              <a:rPr sz="3200" spc="-10" dirty="0"/>
              <a:t>computer</a:t>
            </a:r>
            <a:r>
              <a:rPr sz="3200" dirty="0"/>
              <a:t>	</a:t>
            </a:r>
            <a:r>
              <a:rPr sz="3200" spc="-10" dirty="0">
                <a:solidFill>
                  <a:srgbClr val="FFFF00"/>
                </a:solidFill>
              </a:rPr>
              <a:t>Types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91439" y="851661"/>
            <a:ext cx="235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0000"/>
                </a:solidFill>
                <a:latin typeface="Calibri"/>
                <a:cs typeface="Calibri"/>
              </a:rPr>
              <a:t>4.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851661"/>
            <a:ext cx="862139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2525">
              <a:lnSpc>
                <a:spcPct val="100000"/>
              </a:lnSpc>
              <a:spcBef>
                <a:spcPts val="100"/>
              </a:spcBef>
            </a:pPr>
            <a:r>
              <a:rPr sz="2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Microcomputer</a:t>
            </a:r>
            <a:endParaRPr sz="2400">
              <a:latin typeface="Calibri"/>
              <a:cs typeface="Calibri"/>
            </a:endParaRPr>
          </a:p>
          <a:p>
            <a:pPr marL="469900" marR="5080" indent="-457200">
              <a:lnSpc>
                <a:spcPct val="100000"/>
              </a:lnSpc>
              <a:buFont typeface="Arial MT"/>
              <a:buChar char="•"/>
              <a:tabLst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Desktop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laptops,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personal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digital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assistant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(PDA),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tablets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smart phones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Font typeface="Arial MT"/>
              <a:buChar char="•"/>
              <a:tabLst>
                <a:tab pos="469265" algn="l"/>
              </a:tabLst>
            </a:pPr>
            <a:r>
              <a:rPr sz="2400" dirty="0">
                <a:latin typeface="Calibri"/>
                <a:cs typeface="Calibri"/>
              </a:rPr>
              <a:t>Widely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fastest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growing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computers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2743200"/>
            <a:ext cx="6858000" cy="35052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ACDB376-71DC-B168-F014-C86772A10323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85470"/>
          </a:xfrm>
          <a:custGeom>
            <a:avLst/>
            <a:gdLst/>
            <a:ahLst/>
            <a:cxnLst/>
            <a:rect l="l" t="t" r="r" b="b"/>
            <a:pathLst>
              <a:path w="9144000" h="585470">
                <a:moveTo>
                  <a:pt x="9144000" y="0"/>
                </a:moveTo>
                <a:lnTo>
                  <a:pt x="0" y="0"/>
                </a:lnTo>
                <a:lnTo>
                  <a:pt x="0" y="585215"/>
                </a:lnTo>
                <a:lnTo>
                  <a:pt x="9144000" y="585215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58264" y="6807"/>
            <a:ext cx="49212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780030" algn="l"/>
              </a:tabLst>
            </a:pPr>
            <a:r>
              <a:rPr sz="3200" dirty="0"/>
              <a:t>Basic</a:t>
            </a:r>
            <a:r>
              <a:rPr sz="3200" spc="-40" dirty="0"/>
              <a:t> </a:t>
            </a:r>
            <a:r>
              <a:rPr sz="3200" spc="-10" dirty="0"/>
              <a:t>Functions</a:t>
            </a:r>
            <a:r>
              <a:rPr sz="3200" dirty="0"/>
              <a:t>	of</a:t>
            </a:r>
            <a:r>
              <a:rPr sz="3200" spc="-25" dirty="0"/>
              <a:t> </a:t>
            </a:r>
            <a:r>
              <a:rPr sz="3200" spc="-10" dirty="0"/>
              <a:t>Computer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152400" y="1828800"/>
            <a:ext cx="2362200" cy="2246630"/>
          </a:xfrm>
          <a:prstGeom prst="rect">
            <a:avLst/>
          </a:prstGeom>
          <a:ln w="9144">
            <a:solidFill>
              <a:srgbClr val="C0504D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433705" indent="-342900">
              <a:lnSpc>
                <a:spcPct val="100000"/>
              </a:lnSpc>
              <a:spcBef>
                <a:spcPts val="175"/>
              </a:spcBef>
              <a:buAutoNum type="arabicPeriod"/>
              <a:tabLst>
                <a:tab pos="433705" algn="l"/>
              </a:tabLst>
            </a:pPr>
            <a:r>
              <a:rPr sz="2800" spc="-10" dirty="0">
                <a:latin typeface="Calibri"/>
                <a:cs typeface="Calibri"/>
              </a:rPr>
              <a:t>Inputting</a:t>
            </a:r>
            <a:endParaRPr sz="2800">
              <a:latin typeface="Calibri"/>
              <a:cs typeface="Calibri"/>
            </a:endParaRPr>
          </a:p>
          <a:p>
            <a:pPr marL="433705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33705" algn="l"/>
              </a:tabLst>
            </a:pPr>
            <a:r>
              <a:rPr sz="2800" spc="-10" dirty="0">
                <a:latin typeface="Calibri"/>
                <a:cs typeface="Calibri"/>
              </a:rPr>
              <a:t>Storing</a:t>
            </a:r>
            <a:endParaRPr sz="2800">
              <a:latin typeface="Calibri"/>
              <a:cs typeface="Calibri"/>
            </a:endParaRPr>
          </a:p>
          <a:p>
            <a:pPr marL="433705" indent="-342900">
              <a:lnSpc>
                <a:spcPct val="100000"/>
              </a:lnSpc>
              <a:buAutoNum type="arabicPeriod"/>
              <a:tabLst>
                <a:tab pos="433705" algn="l"/>
              </a:tabLst>
            </a:pPr>
            <a:r>
              <a:rPr sz="2800" spc="-10" dirty="0">
                <a:latin typeface="Calibri"/>
                <a:cs typeface="Calibri"/>
              </a:rPr>
              <a:t>Processing</a:t>
            </a:r>
            <a:endParaRPr sz="2800">
              <a:latin typeface="Calibri"/>
              <a:cs typeface="Calibri"/>
            </a:endParaRPr>
          </a:p>
          <a:p>
            <a:pPr marL="433705" indent="-342900">
              <a:lnSpc>
                <a:spcPct val="100000"/>
              </a:lnSpc>
              <a:buAutoNum type="arabicPeriod"/>
              <a:tabLst>
                <a:tab pos="433705" algn="l"/>
              </a:tabLst>
            </a:pPr>
            <a:r>
              <a:rPr sz="2800" spc="-10" dirty="0">
                <a:latin typeface="Calibri"/>
                <a:cs typeface="Calibri"/>
              </a:rPr>
              <a:t>Outputting</a:t>
            </a:r>
            <a:endParaRPr sz="2800">
              <a:latin typeface="Calibri"/>
              <a:cs typeface="Calibri"/>
            </a:endParaRPr>
          </a:p>
          <a:p>
            <a:pPr marL="433705" indent="-342900">
              <a:lnSpc>
                <a:spcPct val="100000"/>
              </a:lnSpc>
              <a:buAutoNum type="arabicPeriod"/>
              <a:tabLst>
                <a:tab pos="433705" algn="l"/>
              </a:tabLst>
            </a:pPr>
            <a:r>
              <a:rPr sz="2800" spc="-10" dirty="0">
                <a:latin typeface="Calibri"/>
                <a:cs typeface="Calibri"/>
              </a:rPr>
              <a:t>Controlling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9134" y="920968"/>
            <a:ext cx="6189287" cy="486760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413B1AF-C48A-3F1C-93C9-53C912A49017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357858"/>
            <a:ext cx="7913370" cy="389318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69"/>
              </a:spcBef>
              <a:buFont typeface="Wingdings"/>
              <a:buChar char=""/>
              <a:tabLst>
                <a:tab pos="354965" algn="l"/>
              </a:tabLst>
            </a:pPr>
            <a:r>
              <a:rPr sz="3200" spc="-10" dirty="0">
                <a:latin typeface="Calibri"/>
                <a:cs typeface="Calibri"/>
              </a:rPr>
              <a:t>Introduction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Computer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Systems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(CSE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1110)</a:t>
            </a:r>
            <a:endParaRPr sz="32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Course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Credit: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1.0</a:t>
            </a:r>
            <a:endParaRPr sz="32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Lecturer</a:t>
            </a:r>
            <a:r>
              <a:rPr lang="en-US" sz="3200" dirty="0">
                <a:latin typeface="Calibri"/>
                <a:cs typeface="Calibri"/>
              </a:rPr>
              <a:t> Shekh. Md. Saifur Rahman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70"/>
              </a:spcBef>
            </a:pPr>
            <a:endParaRPr sz="3200" dirty="0">
              <a:latin typeface="Calibri"/>
              <a:cs typeface="Calibri"/>
            </a:endParaRPr>
          </a:p>
          <a:p>
            <a:pPr marL="156210" algn="ctr">
              <a:lnSpc>
                <a:spcPct val="100000"/>
              </a:lnSpc>
            </a:pPr>
            <a:r>
              <a:rPr sz="3200" b="1" dirty="0">
                <a:latin typeface="Calibri"/>
                <a:cs typeface="Calibri"/>
              </a:rPr>
              <a:t>Objective</a:t>
            </a:r>
            <a:r>
              <a:rPr sz="3200" b="1" spc="-6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of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the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Course</a:t>
            </a:r>
            <a:endParaRPr sz="3200" dirty="0">
              <a:latin typeface="Calibri"/>
              <a:cs typeface="Calibri"/>
            </a:endParaRPr>
          </a:p>
          <a:p>
            <a:pPr marL="326390" marR="150495" algn="ctr">
              <a:lnSpc>
                <a:spcPct val="100000"/>
              </a:lnSpc>
              <a:spcBef>
                <a:spcPts val="685"/>
              </a:spcBef>
            </a:pPr>
            <a:r>
              <a:rPr sz="2800" spc="-1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gain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overview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Computer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systems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learn </a:t>
            </a:r>
            <a:r>
              <a:rPr sz="2800" dirty="0">
                <a:latin typeface="Calibri"/>
                <a:cs typeface="Calibri"/>
              </a:rPr>
              <a:t>basic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computer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programming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923925"/>
          </a:xfrm>
          <a:custGeom>
            <a:avLst/>
            <a:gdLst/>
            <a:ahLst/>
            <a:cxnLst/>
            <a:rect l="l" t="t" r="r" b="b"/>
            <a:pathLst>
              <a:path w="9144000" h="923925">
                <a:moveTo>
                  <a:pt x="9144000" y="0"/>
                </a:moveTo>
                <a:lnTo>
                  <a:pt x="0" y="0"/>
                </a:lnTo>
                <a:lnTo>
                  <a:pt x="0" y="923544"/>
                </a:lnTo>
                <a:lnTo>
                  <a:pt x="9144000" y="923544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40942" y="-6908"/>
            <a:ext cx="666495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dirty="0">
                <a:latin typeface="Calibri"/>
                <a:cs typeface="Calibri"/>
              </a:rPr>
              <a:t>Overview</a:t>
            </a:r>
            <a:r>
              <a:rPr sz="5400" b="0" spc="-95" dirty="0">
                <a:latin typeface="Calibri"/>
                <a:cs typeface="Calibri"/>
              </a:rPr>
              <a:t> </a:t>
            </a:r>
            <a:r>
              <a:rPr sz="5400" b="0" dirty="0">
                <a:latin typeface="Calibri"/>
                <a:cs typeface="Calibri"/>
              </a:rPr>
              <a:t>of</a:t>
            </a:r>
            <a:r>
              <a:rPr sz="5400" b="0" spc="-95" dirty="0">
                <a:latin typeface="Calibri"/>
                <a:cs typeface="Calibri"/>
              </a:rPr>
              <a:t> </a:t>
            </a:r>
            <a:r>
              <a:rPr sz="5400" b="0" dirty="0">
                <a:latin typeface="Calibri"/>
                <a:cs typeface="Calibri"/>
              </a:rPr>
              <a:t>The</a:t>
            </a:r>
            <a:r>
              <a:rPr sz="5400" b="0" spc="-85" dirty="0">
                <a:latin typeface="Calibri"/>
                <a:cs typeface="Calibri"/>
              </a:rPr>
              <a:t> </a:t>
            </a:r>
            <a:r>
              <a:rPr sz="5400" b="0" spc="-10" dirty="0">
                <a:latin typeface="Calibri"/>
                <a:cs typeface="Calibri"/>
              </a:rPr>
              <a:t>Course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459105">
              <a:lnSpc>
                <a:spcPts val="1240"/>
              </a:lnSpc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921765"/>
            <a:ext cx="7625080" cy="2763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  <a:tab pos="2261870" algn="l"/>
                <a:tab pos="4098290" algn="l"/>
              </a:tabLst>
            </a:pPr>
            <a:r>
              <a:rPr sz="3200" dirty="0">
                <a:latin typeface="Calibri"/>
                <a:cs typeface="Calibri"/>
              </a:rPr>
              <a:t>Computer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system</a:t>
            </a:r>
            <a:r>
              <a:rPr sz="3200" spc="-14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has</a:t>
            </a:r>
            <a:r>
              <a:rPr sz="3200" dirty="0">
                <a:latin typeface="Calibri"/>
                <a:cs typeface="Calibri"/>
              </a:rPr>
              <a:t>	four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parts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This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parts combindly</a:t>
            </a:r>
            <a:r>
              <a:rPr sz="3200" dirty="0">
                <a:latin typeface="Calibri"/>
                <a:cs typeface="Calibri"/>
              </a:rPr>
              <a:t>	create</a:t>
            </a:r>
            <a:r>
              <a:rPr sz="3200" spc="-1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computer</a:t>
            </a:r>
            <a:r>
              <a:rPr sz="3200" spc="-1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system.</a:t>
            </a:r>
            <a:endParaRPr sz="3200">
              <a:latin typeface="Calibri"/>
              <a:cs typeface="Calibri"/>
            </a:endParaRPr>
          </a:p>
          <a:p>
            <a:pPr marL="1154430" lvl="1" indent="-227329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1154430" algn="l"/>
              </a:tabLst>
            </a:pPr>
            <a:r>
              <a:rPr sz="2400" spc="-10" dirty="0">
                <a:latin typeface="Calibri"/>
                <a:cs typeface="Calibri"/>
              </a:rPr>
              <a:t>Hardware</a:t>
            </a:r>
            <a:endParaRPr sz="2400">
              <a:latin typeface="Calibri"/>
              <a:cs typeface="Calibri"/>
            </a:endParaRPr>
          </a:p>
          <a:p>
            <a:pPr marL="1154430" lvl="1" indent="-227329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154430" algn="l"/>
              </a:tabLst>
            </a:pPr>
            <a:r>
              <a:rPr sz="2400" spc="-10" dirty="0">
                <a:latin typeface="Calibri"/>
                <a:cs typeface="Calibri"/>
              </a:rPr>
              <a:t>Software</a:t>
            </a:r>
            <a:endParaRPr sz="2400">
              <a:latin typeface="Calibri"/>
              <a:cs typeface="Calibri"/>
            </a:endParaRPr>
          </a:p>
          <a:p>
            <a:pPr marL="1154430" lvl="1" indent="-227329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154430" algn="l"/>
              </a:tabLst>
            </a:pPr>
            <a:r>
              <a:rPr sz="2400" spc="-20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1154430" lvl="1" indent="-227329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1154430" algn="l"/>
              </a:tabLst>
            </a:pPr>
            <a:r>
              <a:rPr sz="2400" spc="-20" dirty="0">
                <a:latin typeface="Calibri"/>
                <a:cs typeface="Calibri"/>
              </a:rPr>
              <a:t>User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585470"/>
          </a:xfrm>
          <a:custGeom>
            <a:avLst/>
            <a:gdLst/>
            <a:ahLst/>
            <a:cxnLst/>
            <a:rect l="l" t="t" r="r" b="b"/>
            <a:pathLst>
              <a:path w="9144000" h="585470">
                <a:moveTo>
                  <a:pt x="9144000" y="0"/>
                </a:moveTo>
                <a:lnTo>
                  <a:pt x="0" y="0"/>
                </a:lnTo>
                <a:lnTo>
                  <a:pt x="0" y="585215"/>
                </a:lnTo>
                <a:lnTo>
                  <a:pt x="9144000" y="585215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7752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Parts</a:t>
            </a:r>
            <a:r>
              <a:rPr sz="3200" spc="-60" dirty="0"/>
              <a:t> </a:t>
            </a:r>
            <a:r>
              <a:rPr sz="3200" dirty="0"/>
              <a:t>of</a:t>
            </a:r>
            <a:r>
              <a:rPr sz="3200" spc="-45" dirty="0"/>
              <a:t> </a:t>
            </a:r>
            <a:r>
              <a:rPr sz="3200" dirty="0"/>
              <a:t>Computer</a:t>
            </a:r>
            <a:r>
              <a:rPr sz="3200" spc="-45" dirty="0"/>
              <a:t> </a:t>
            </a:r>
            <a:r>
              <a:rPr sz="3200" spc="-10" dirty="0"/>
              <a:t>System</a:t>
            </a:r>
            <a:endParaRPr sz="320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3A3F7154-7D28-6F3C-7BAB-153DF18B9EC3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9203" y="2514600"/>
            <a:ext cx="4844796" cy="347167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82536" y="232664"/>
            <a:ext cx="2481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00"/>
                </a:solidFill>
                <a:latin typeface="Calibri"/>
                <a:cs typeface="Calibri"/>
              </a:rPr>
              <a:t>Parts</a:t>
            </a:r>
            <a:r>
              <a:rPr sz="1800" b="1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00"/>
                </a:solidFill>
                <a:latin typeface="Calibri"/>
                <a:cs typeface="Calibri"/>
              </a:rPr>
              <a:t>of</a:t>
            </a:r>
            <a:r>
              <a:rPr sz="1800" b="1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00"/>
                </a:solidFill>
                <a:latin typeface="Calibri"/>
                <a:cs typeface="Calibri"/>
              </a:rPr>
              <a:t>Computer</a:t>
            </a:r>
            <a:r>
              <a:rPr sz="1800" b="1" spc="-7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00"/>
                </a:solidFill>
                <a:latin typeface="Calibri"/>
                <a:cs typeface="Calibri"/>
              </a:rPr>
              <a:t>System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15690" y="-16052"/>
            <a:ext cx="168528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Hardware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78739" y="848613"/>
            <a:ext cx="8442325" cy="5272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Physical</a:t>
            </a:r>
            <a:r>
              <a:rPr sz="2800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equipment</a:t>
            </a:r>
            <a:r>
              <a:rPr sz="28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basic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 </a:t>
            </a:r>
            <a:r>
              <a:rPr sz="2800" spc="-10" dirty="0">
                <a:latin typeface="Calibri"/>
                <a:cs typeface="Calibri"/>
              </a:rPr>
              <a:t>processing.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We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see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or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touch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hardware.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650"/>
              </a:spcBef>
              <a:buFont typeface="Arial MT"/>
              <a:buChar char="•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It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consists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--</a:t>
            </a:r>
            <a:r>
              <a:rPr sz="3200" spc="-50" dirty="0">
                <a:latin typeface="Calibri"/>
                <a:cs typeface="Calibri"/>
              </a:rPr>
              <a:t>-</a:t>
            </a:r>
            <a:endParaRPr sz="3200">
              <a:latin typeface="Calibri"/>
              <a:cs typeface="Calibri"/>
            </a:endParaRPr>
          </a:p>
          <a:p>
            <a:pPr marL="754380" marR="4790440" lvl="1" indent="-285115">
              <a:lnSpc>
                <a:spcPts val="2590"/>
              </a:lnSpc>
              <a:spcBef>
                <a:spcPts val="660"/>
              </a:spcBef>
              <a:buFont typeface="Arial MT"/>
              <a:buChar char="–"/>
              <a:tabLst>
                <a:tab pos="756285" algn="l"/>
              </a:tabLst>
            </a:pPr>
            <a:r>
              <a:rPr sz="2400" dirty="0">
                <a:latin typeface="Calibri"/>
                <a:cs typeface="Calibri"/>
              </a:rPr>
              <a:t>CPU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(Center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processing 	Unit)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54"/>
              </a:spcBef>
              <a:buFont typeface="Arial MT"/>
              <a:buChar char="–"/>
              <a:tabLst>
                <a:tab pos="755015" algn="l"/>
              </a:tabLst>
            </a:pP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unit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90"/>
              </a:spcBef>
              <a:buFont typeface="Arial MT"/>
              <a:buChar char="–"/>
              <a:tabLst>
                <a:tab pos="755015" algn="l"/>
              </a:tabLst>
            </a:pP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10" dirty="0">
                <a:latin typeface="Calibri"/>
                <a:cs typeface="Calibri"/>
              </a:rPr>
              <a:t> devices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85"/>
              </a:spcBef>
              <a:buFont typeface="Arial MT"/>
              <a:buChar char="–"/>
              <a:tabLst>
                <a:tab pos="755015" algn="l"/>
              </a:tabLst>
            </a:pP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devices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90"/>
              </a:spcBef>
              <a:buFont typeface="Arial MT"/>
              <a:buChar char="–"/>
              <a:tabLst>
                <a:tab pos="755015" algn="l"/>
              </a:tabLst>
            </a:pPr>
            <a:r>
              <a:rPr sz="2400" dirty="0">
                <a:latin typeface="Calibri"/>
                <a:cs typeface="Calibri"/>
              </a:rPr>
              <a:t>Secondary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storage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devices</a:t>
            </a:r>
            <a:endParaRPr sz="2400">
              <a:latin typeface="Calibri"/>
              <a:cs typeface="Calibri"/>
            </a:endParaRPr>
          </a:p>
          <a:p>
            <a:pPr marL="711835" indent="-244475">
              <a:lnSpc>
                <a:spcPct val="100000"/>
              </a:lnSpc>
              <a:spcBef>
                <a:spcPts val="2715"/>
              </a:spcBef>
              <a:buSzPct val="95833"/>
              <a:buFont typeface="Wingdings"/>
              <a:buChar char=""/>
              <a:tabLst>
                <a:tab pos="711835" algn="l"/>
              </a:tabLst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But</a:t>
            </a:r>
            <a:r>
              <a:rPr sz="2400" b="1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where</a:t>
            </a:r>
            <a:r>
              <a:rPr sz="2400" b="1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is</a:t>
            </a:r>
            <a:r>
              <a:rPr sz="2400" b="1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2400" b="1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SOFTWARE</a:t>
            </a:r>
            <a:r>
              <a:rPr sz="2400" b="1" spc="-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0" dirty="0">
                <a:solidFill>
                  <a:srgbClr val="C00000"/>
                </a:solidFill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27117" y="4330700"/>
            <a:ext cx="400685" cy="454025"/>
          </a:xfrm>
          <a:custGeom>
            <a:avLst/>
            <a:gdLst/>
            <a:ahLst/>
            <a:cxnLst/>
            <a:rect l="l" t="t" r="r" b="b"/>
            <a:pathLst>
              <a:path w="400685" h="454025">
                <a:moveTo>
                  <a:pt x="2015" y="291340"/>
                </a:moveTo>
                <a:lnTo>
                  <a:pt x="3592" y="296621"/>
                </a:lnTo>
                <a:lnTo>
                  <a:pt x="4191" y="298450"/>
                </a:lnTo>
                <a:lnTo>
                  <a:pt x="9652" y="310388"/>
                </a:lnTo>
                <a:lnTo>
                  <a:pt x="9740" y="310594"/>
                </a:lnTo>
                <a:lnTo>
                  <a:pt x="9954" y="311276"/>
                </a:lnTo>
                <a:lnTo>
                  <a:pt x="16383" y="330200"/>
                </a:lnTo>
                <a:lnTo>
                  <a:pt x="24001" y="352166"/>
                </a:lnTo>
                <a:lnTo>
                  <a:pt x="24105" y="352467"/>
                </a:lnTo>
                <a:lnTo>
                  <a:pt x="31122" y="377025"/>
                </a:lnTo>
                <a:lnTo>
                  <a:pt x="35306" y="398780"/>
                </a:lnTo>
                <a:lnTo>
                  <a:pt x="40132" y="417705"/>
                </a:lnTo>
                <a:lnTo>
                  <a:pt x="40219" y="418047"/>
                </a:lnTo>
                <a:lnTo>
                  <a:pt x="42291" y="431164"/>
                </a:lnTo>
                <a:lnTo>
                  <a:pt x="42443" y="431545"/>
                </a:lnTo>
                <a:lnTo>
                  <a:pt x="42545" y="431800"/>
                </a:lnTo>
                <a:lnTo>
                  <a:pt x="44577" y="440817"/>
                </a:lnTo>
                <a:lnTo>
                  <a:pt x="44831" y="441832"/>
                </a:lnTo>
                <a:lnTo>
                  <a:pt x="46228" y="445897"/>
                </a:lnTo>
                <a:lnTo>
                  <a:pt x="47498" y="449833"/>
                </a:lnTo>
                <a:lnTo>
                  <a:pt x="50927" y="452627"/>
                </a:lnTo>
                <a:lnTo>
                  <a:pt x="55118" y="453263"/>
                </a:lnTo>
                <a:lnTo>
                  <a:pt x="60833" y="454025"/>
                </a:lnTo>
                <a:lnTo>
                  <a:pt x="63754" y="453263"/>
                </a:lnTo>
                <a:lnTo>
                  <a:pt x="66167" y="451485"/>
                </a:lnTo>
                <a:lnTo>
                  <a:pt x="72898" y="446405"/>
                </a:lnTo>
                <a:lnTo>
                  <a:pt x="75819" y="443356"/>
                </a:lnTo>
                <a:lnTo>
                  <a:pt x="78941" y="438404"/>
                </a:lnTo>
                <a:lnTo>
                  <a:pt x="66675" y="438404"/>
                </a:lnTo>
                <a:lnTo>
                  <a:pt x="59612" y="434213"/>
                </a:lnTo>
                <a:lnTo>
                  <a:pt x="51689" y="434213"/>
                </a:lnTo>
                <a:lnTo>
                  <a:pt x="56608" y="429594"/>
                </a:lnTo>
                <a:lnTo>
                  <a:pt x="62154" y="420240"/>
                </a:lnTo>
                <a:lnTo>
                  <a:pt x="60856" y="413257"/>
                </a:lnTo>
                <a:lnTo>
                  <a:pt x="60579" y="412495"/>
                </a:lnTo>
                <a:lnTo>
                  <a:pt x="55566" y="392305"/>
                </a:lnTo>
                <a:lnTo>
                  <a:pt x="51308" y="371475"/>
                </a:lnTo>
                <a:lnTo>
                  <a:pt x="51054" y="370713"/>
                </a:lnTo>
                <a:lnTo>
                  <a:pt x="43815" y="345948"/>
                </a:lnTo>
                <a:lnTo>
                  <a:pt x="43687" y="345439"/>
                </a:lnTo>
                <a:lnTo>
                  <a:pt x="38837" y="331216"/>
                </a:lnTo>
                <a:lnTo>
                  <a:pt x="32639" y="331216"/>
                </a:lnTo>
                <a:lnTo>
                  <a:pt x="26924" y="329819"/>
                </a:lnTo>
                <a:lnTo>
                  <a:pt x="24233" y="325416"/>
                </a:lnTo>
                <a:lnTo>
                  <a:pt x="7052" y="296621"/>
                </a:lnTo>
                <a:lnTo>
                  <a:pt x="5842" y="295782"/>
                </a:lnTo>
                <a:lnTo>
                  <a:pt x="3683" y="293624"/>
                </a:lnTo>
                <a:lnTo>
                  <a:pt x="2921" y="292607"/>
                </a:lnTo>
                <a:lnTo>
                  <a:pt x="2015" y="291340"/>
                </a:lnTo>
                <a:close/>
              </a:path>
              <a:path w="400685" h="454025">
                <a:moveTo>
                  <a:pt x="63737" y="428370"/>
                </a:moveTo>
                <a:lnTo>
                  <a:pt x="57912" y="428370"/>
                </a:lnTo>
                <a:lnTo>
                  <a:pt x="55650" y="431164"/>
                </a:lnTo>
                <a:lnTo>
                  <a:pt x="57912" y="431164"/>
                </a:lnTo>
                <a:lnTo>
                  <a:pt x="56029" y="432086"/>
                </a:lnTo>
                <a:lnTo>
                  <a:pt x="66675" y="438404"/>
                </a:lnTo>
                <a:lnTo>
                  <a:pt x="65691" y="435863"/>
                </a:lnTo>
                <a:lnTo>
                  <a:pt x="65532" y="435863"/>
                </a:lnTo>
                <a:lnTo>
                  <a:pt x="65236" y="434781"/>
                </a:lnTo>
                <a:lnTo>
                  <a:pt x="65136" y="434213"/>
                </a:lnTo>
                <a:lnTo>
                  <a:pt x="63737" y="428370"/>
                </a:lnTo>
                <a:close/>
              </a:path>
              <a:path w="400685" h="454025">
                <a:moveTo>
                  <a:pt x="380384" y="1269"/>
                </a:moveTo>
                <a:lnTo>
                  <a:pt x="378714" y="1269"/>
                </a:lnTo>
                <a:lnTo>
                  <a:pt x="376301" y="3682"/>
                </a:lnTo>
                <a:lnTo>
                  <a:pt x="365506" y="14224"/>
                </a:lnTo>
                <a:lnTo>
                  <a:pt x="364490" y="15239"/>
                </a:lnTo>
                <a:lnTo>
                  <a:pt x="347252" y="36322"/>
                </a:lnTo>
                <a:lnTo>
                  <a:pt x="346912" y="36892"/>
                </a:lnTo>
                <a:lnTo>
                  <a:pt x="320548" y="68833"/>
                </a:lnTo>
                <a:lnTo>
                  <a:pt x="285750" y="110617"/>
                </a:lnTo>
                <a:lnTo>
                  <a:pt x="246634" y="159257"/>
                </a:lnTo>
                <a:lnTo>
                  <a:pt x="246507" y="159512"/>
                </a:lnTo>
                <a:lnTo>
                  <a:pt x="206502" y="212470"/>
                </a:lnTo>
                <a:lnTo>
                  <a:pt x="206502" y="212598"/>
                </a:lnTo>
                <a:lnTo>
                  <a:pt x="168275" y="263651"/>
                </a:lnTo>
                <a:lnTo>
                  <a:pt x="168275" y="263779"/>
                </a:lnTo>
                <a:lnTo>
                  <a:pt x="132587" y="312674"/>
                </a:lnTo>
                <a:lnTo>
                  <a:pt x="104012" y="354838"/>
                </a:lnTo>
                <a:lnTo>
                  <a:pt x="82042" y="387731"/>
                </a:lnTo>
                <a:lnTo>
                  <a:pt x="62154" y="420240"/>
                </a:lnTo>
                <a:lnTo>
                  <a:pt x="63381" y="426847"/>
                </a:lnTo>
                <a:lnTo>
                  <a:pt x="65136" y="434213"/>
                </a:lnTo>
                <a:lnTo>
                  <a:pt x="65197" y="434467"/>
                </a:lnTo>
                <a:lnTo>
                  <a:pt x="65272" y="434781"/>
                </a:lnTo>
                <a:lnTo>
                  <a:pt x="66675" y="438404"/>
                </a:lnTo>
                <a:lnTo>
                  <a:pt x="78941" y="438404"/>
                </a:lnTo>
                <a:lnTo>
                  <a:pt x="86868" y="425831"/>
                </a:lnTo>
                <a:lnTo>
                  <a:pt x="102870" y="400812"/>
                </a:lnTo>
                <a:lnTo>
                  <a:pt x="124333" y="368554"/>
                </a:lnTo>
                <a:lnTo>
                  <a:pt x="152581" y="327316"/>
                </a:lnTo>
                <a:lnTo>
                  <a:pt x="152735" y="326992"/>
                </a:lnTo>
                <a:lnTo>
                  <a:pt x="188106" y="278400"/>
                </a:lnTo>
                <a:lnTo>
                  <a:pt x="188560" y="277749"/>
                </a:lnTo>
                <a:lnTo>
                  <a:pt x="226187" y="227330"/>
                </a:lnTo>
                <a:lnTo>
                  <a:pt x="267176" y="173197"/>
                </a:lnTo>
                <a:lnTo>
                  <a:pt x="305498" y="125106"/>
                </a:lnTo>
                <a:lnTo>
                  <a:pt x="339598" y="84581"/>
                </a:lnTo>
                <a:lnTo>
                  <a:pt x="372767" y="43908"/>
                </a:lnTo>
                <a:lnTo>
                  <a:pt x="375899" y="31876"/>
                </a:lnTo>
                <a:lnTo>
                  <a:pt x="375990" y="31524"/>
                </a:lnTo>
                <a:lnTo>
                  <a:pt x="376058" y="12389"/>
                </a:lnTo>
                <a:lnTo>
                  <a:pt x="375539" y="6985"/>
                </a:lnTo>
                <a:lnTo>
                  <a:pt x="380384" y="1269"/>
                </a:lnTo>
                <a:close/>
              </a:path>
              <a:path w="400685" h="454025">
                <a:moveTo>
                  <a:pt x="65272" y="434781"/>
                </a:moveTo>
                <a:lnTo>
                  <a:pt x="65532" y="435863"/>
                </a:lnTo>
                <a:lnTo>
                  <a:pt x="65691" y="435863"/>
                </a:lnTo>
                <a:lnTo>
                  <a:pt x="65272" y="434781"/>
                </a:lnTo>
                <a:close/>
              </a:path>
              <a:path w="400685" h="454025">
                <a:moveTo>
                  <a:pt x="56608" y="429594"/>
                </a:moveTo>
                <a:lnTo>
                  <a:pt x="51689" y="434213"/>
                </a:lnTo>
                <a:lnTo>
                  <a:pt x="56029" y="432086"/>
                </a:lnTo>
                <a:lnTo>
                  <a:pt x="55118" y="431545"/>
                </a:lnTo>
                <a:lnTo>
                  <a:pt x="57912" y="431164"/>
                </a:lnTo>
                <a:lnTo>
                  <a:pt x="55677" y="431164"/>
                </a:lnTo>
                <a:lnTo>
                  <a:pt x="56608" y="429594"/>
                </a:lnTo>
                <a:close/>
              </a:path>
              <a:path w="400685" h="454025">
                <a:moveTo>
                  <a:pt x="56029" y="432086"/>
                </a:moveTo>
                <a:lnTo>
                  <a:pt x="51689" y="434213"/>
                </a:lnTo>
                <a:lnTo>
                  <a:pt x="59612" y="434213"/>
                </a:lnTo>
                <a:lnTo>
                  <a:pt x="56029" y="432086"/>
                </a:lnTo>
                <a:close/>
              </a:path>
              <a:path w="400685" h="454025">
                <a:moveTo>
                  <a:pt x="57912" y="431164"/>
                </a:moveTo>
                <a:lnTo>
                  <a:pt x="55118" y="431545"/>
                </a:lnTo>
                <a:lnTo>
                  <a:pt x="56029" y="432086"/>
                </a:lnTo>
                <a:lnTo>
                  <a:pt x="57912" y="431164"/>
                </a:lnTo>
                <a:close/>
              </a:path>
              <a:path w="400685" h="454025">
                <a:moveTo>
                  <a:pt x="57912" y="428370"/>
                </a:moveTo>
                <a:lnTo>
                  <a:pt x="56608" y="429594"/>
                </a:lnTo>
                <a:lnTo>
                  <a:pt x="55677" y="431164"/>
                </a:lnTo>
                <a:lnTo>
                  <a:pt x="57912" y="428370"/>
                </a:lnTo>
                <a:close/>
              </a:path>
              <a:path w="400685" h="454025">
                <a:moveTo>
                  <a:pt x="62154" y="420240"/>
                </a:moveTo>
                <a:lnTo>
                  <a:pt x="56608" y="429594"/>
                </a:lnTo>
                <a:lnTo>
                  <a:pt x="57912" y="428370"/>
                </a:lnTo>
                <a:lnTo>
                  <a:pt x="63737" y="428370"/>
                </a:lnTo>
                <a:lnTo>
                  <a:pt x="63525" y="427481"/>
                </a:lnTo>
                <a:lnTo>
                  <a:pt x="63406" y="427014"/>
                </a:lnTo>
                <a:lnTo>
                  <a:pt x="62154" y="420240"/>
                </a:lnTo>
                <a:close/>
              </a:path>
              <a:path w="400685" h="454025">
                <a:moveTo>
                  <a:pt x="25818" y="295782"/>
                </a:moveTo>
                <a:lnTo>
                  <a:pt x="6570" y="295782"/>
                </a:lnTo>
                <a:lnTo>
                  <a:pt x="7112" y="296621"/>
                </a:lnTo>
                <a:lnTo>
                  <a:pt x="7408" y="296925"/>
                </a:lnTo>
                <a:lnTo>
                  <a:pt x="7874" y="297561"/>
                </a:lnTo>
                <a:lnTo>
                  <a:pt x="7613" y="297561"/>
                </a:lnTo>
                <a:lnTo>
                  <a:pt x="24130" y="325247"/>
                </a:lnTo>
                <a:lnTo>
                  <a:pt x="26924" y="329819"/>
                </a:lnTo>
                <a:lnTo>
                  <a:pt x="32639" y="331216"/>
                </a:lnTo>
                <a:lnTo>
                  <a:pt x="37211" y="328675"/>
                </a:lnTo>
                <a:lnTo>
                  <a:pt x="37844" y="328306"/>
                </a:lnTo>
                <a:lnTo>
                  <a:pt x="36195" y="323469"/>
                </a:lnTo>
                <a:lnTo>
                  <a:pt x="29210" y="303656"/>
                </a:lnTo>
                <a:lnTo>
                  <a:pt x="28956" y="302894"/>
                </a:lnTo>
                <a:lnTo>
                  <a:pt x="26602" y="297561"/>
                </a:lnTo>
                <a:lnTo>
                  <a:pt x="7874" y="297561"/>
                </a:lnTo>
                <a:lnTo>
                  <a:pt x="7238" y="296925"/>
                </a:lnTo>
                <a:lnTo>
                  <a:pt x="26322" y="296925"/>
                </a:lnTo>
                <a:lnTo>
                  <a:pt x="25874" y="295910"/>
                </a:lnTo>
                <a:lnTo>
                  <a:pt x="25818" y="295782"/>
                </a:lnTo>
                <a:close/>
              </a:path>
              <a:path w="400685" h="454025">
                <a:moveTo>
                  <a:pt x="37844" y="328306"/>
                </a:moveTo>
                <a:lnTo>
                  <a:pt x="37211" y="328675"/>
                </a:lnTo>
                <a:lnTo>
                  <a:pt x="32639" y="331216"/>
                </a:lnTo>
                <a:lnTo>
                  <a:pt x="38837" y="331216"/>
                </a:lnTo>
                <a:lnTo>
                  <a:pt x="37970" y="328675"/>
                </a:lnTo>
                <a:lnTo>
                  <a:pt x="37844" y="328306"/>
                </a:lnTo>
                <a:close/>
              </a:path>
              <a:path w="400685" h="454025">
                <a:moveTo>
                  <a:pt x="22388" y="283011"/>
                </a:moveTo>
                <a:lnTo>
                  <a:pt x="22432" y="284861"/>
                </a:lnTo>
                <a:lnTo>
                  <a:pt x="23653" y="290875"/>
                </a:lnTo>
                <a:lnTo>
                  <a:pt x="28956" y="302894"/>
                </a:lnTo>
                <a:lnTo>
                  <a:pt x="36195" y="323469"/>
                </a:lnTo>
                <a:lnTo>
                  <a:pt x="37844" y="328306"/>
                </a:lnTo>
                <a:lnTo>
                  <a:pt x="41783" y="326008"/>
                </a:lnTo>
                <a:lnTo>
                  <a:pt x="43307" y="320294"/>
                </a:lnTo>
                <a:lnTo>
                  <a:pt x="24003" y="285495"/>
                </a:lnTo>
                <a:lnTo>
                  <a:pt x="23622" y="284861"/>
                </a:lnTo>
                <a:lnTo>
                  <a:pt x="22388" y="283011"/>
                </a:lnTo>
                <a:close/>
              </a:path>
              <a:path w="400685" h="454025">
                <a:moveTo>
                  <a:pt x="7052" y="296621"/>
                </a:moveTo>
                <a:lnTo>
                  <a:pt x="7238" y="296925"/>
                </a:lnTo>
                <a:lnTo>
                  <a:pt x="7874" y="297561"/>
                </a:lnTo>
                <a:lnTo>
                  <a:pt x="7408" y="296925"/>
                </a:lnTo>
                <a:lnTo>
                  <a:pt x="7052" y="296621"/>
                </a:lnTo>
                <a:close/>
              </a:path>
              <a:path w="400685" h="454025">
                <a:moveTo>
                  <a:pt x="6663" y="295910"/>
                </a:moveTo>
                <a:lnTo>
                  <a:pt x="7052" y="296621"/>
                </a:lnTo>
                <a:lnTo>
                  <a:pt x="7493" y="296925"/>
                </a:lnTo>
                <a:lnTo>
                  <a:pt x="7184" y="296621"/>
                </a:lnTo>
                <a:lnTo>
                  <a:pt x="6223" y="295910"/>
                </a:lnTo>
                <a:lnTo>
                  <a:pt x="6663" y="295910"/>
                </a:lnTo>
                <a:close/>
              </a:path>
              <a:path w="400685" h="454025">
                <a:moveTo>
                  <a:pt x="15748" y="274066"/>
                </a:moveTo>
                <a:lnTo>
                  <a:pt x="793" y="287174"/>
                </a:lnTo>
                <a:lnTo>
                  <a:pt x="1143" y="288417"/>
                </a:lnTo>
                <a:lnTo>
                  <a:pt x="7052" y="296621"/>
                </a:lnTo>
                <a:lnTo>
                  <a:pt x="6223" y="295910"/>
                </a:lnTo>
                <a:lnTo>
                  <a:pt x="6628" y="295910"/>
                </a:lnTo>
                <a:lnTo>
                  <a:pt x="6552" y="295782"/>
                </a:lnTo>
                <a:lnTo>
                  <a:pt x="25818" y="295782"/>
                </a:lnTo>
                <a:lnTo>
                  <a:pt x="24137" y="291973"/>
                </a:lnTo>
                <a:lnTo>
                  <a:pt x="23876" y="291973"/>
                </a:lnTo>
                <a:lnTo>
                  <a:pt x="23241" y="289941"/>
                </a:lnTo>
                <a:lnTo>
                  <a:pt x="23463" y="289941"/>
                </a:lnTo>
                <a:lnTo>
                  <a:pt x="22902" y="287174"/>
                </a:lnTo>
                <a:lnTo>
                  <a:pt x="22793" y="286638"/>
                </a:lnTo>
                <a:lnTo>
                  <a:pt x="22225" y="286638"/>
                </a:lnTo>
                <a:lnTo>
                  <a:pt x="20828" y="280797"/>
                </a:lnTo>
                <a:lnTo>
                  <a:pt x="21592" y="280797"/>
                </a:lnTo>
                <a:lnTo>
                  <a:pt x="21486" y="280288"/>
                </a:lnTo>
                <a:lnTo>
                  <a:pt x="21375" y="279758"/>
                </a:lnTo>
                <a:lnTo>
                  <a:pt x="20143" y="277749"/>
                </a:lnTo>
                <a:lnTo>
                  <a:pt x="20320" y="277749"/>
                </a:lnTo>
                <a:lnTo>
                  <a:pt x="16256" y="275717"/>
                </a:lnTo>
                <a:lnTo>
                  <a:pt x="13534" y="274447"/>
                </a:lnTo>
                <a:lnTo>
                  <a:pt x="16286" y="274447"/>
                </a:lnTo>
                <a:lnTo>
                  <a:pt x="15748" y="274066"/>
                </a:lnTo>
                <a:close/>
              </a:path>
              <a:path w="400685" h="454025">
                <a:moveTo>
                  <a:pt x="6628" y="295910"/>
                </a:moveTo>
                <a:lnTo>
                  <a:pt x="6223" y="295910"/>
                </a:lnTo>
                <a:lnTo>
                  <a:pt x="7112" y="296621"/>
                </a:lnTo>
                <a:lnTo>
                  <a:pt x="6628" y="295910"/>
                </a:lnTo>
                <a:close/>
              </a:path>
              <a:path w="400685" h="454025">
                <a:moveTo>
                  <a:pt x="23858" y="291340"/>
                </a:moveTo>
                <a:lnTo>
                  <a:pt x="23876" y="291973"/>
                </a:lnTo>
                <a:lnTo>
                  <a:pt x="24137" y="291973"/>
                </a:lnTo>
                <a:lnTo>
                  <a:pt x="23858" y="291340"/>
                </a:lnTo>
                <a:close/>
              </a:path>
              <a:path w="400685" h="454025">
                <a:moveTo>
                  <a:pt x="793" y="287174"/>
                </a:moveTo>
                <a:lnTo>
                  <a:pt x="889" y="288798"/>
                </a:lnTo>
                <a:lnTo>
                  <a:pt x="1683" y="290875"/>
                </a:lnTo>
                <a:lnTo>
                  <a:pt x="2015" y="291340"/>
                </a:lnTo>
                <a:lnTo>
                  <a:pt x="793" y="287174"/>
                </a:lnTo>
                <a:close/>
              </a:path>
              <a:path w="400685" h="454025">
                <a:moveTo>
                  <a:pt x="23463" y="289941"/>
                </a:moveTo>
                <a:lnTo>
                  <a:pt x="23241" y="289941"/>
                </a:lnTo>
                <a:lnTo>
                  <a:pt x="23653" y="290875"/>
                </a:lnTo>
                <a:lnTo>
                  <a:pt x="23463" y="289941"/>
                </a:lnTo>
                <a:close/>
              </a:path>
              <a:path w="400685" h="454025">
                <a:moveTo>
                  <a:pt x="606" y="282448"/>
                </a:moveTo>
                <a:lnTo>
                  <a:pt x="0" y="284352"/>
                </a:lnTo>
                <a:lnTo>
                  <a:pt x="642" y="286638"/>
                </a:lnTo>
                <a:lnTo>
                  <a:pt x="606" y="282448"/>
                </a:lnTo>
                <a:close/>
              </a:path>
              <a:path w="400685" h="454025">
                <a:moveTo>
                  <a:pt x="20828" y="280797"/>
                </a:moveTo>
                <a:lnTo>
                  <a:pt x="22225" y="286638"/>
                </a:lnTo>
                <a:lnTo>
                  <a:pt x="22314" y="284352"/>
                </a:lnTo>
                <a:lnTo>
                  <a:pt x="22098" y="283210"/>
                </a:lnTo>
                <a:lnTo>
                  <a:pt x="22056" y="283011"/>
                </a:lnTo>
                <a:lnTo>
                  <a:pt x="21938" y="282448"/>
                </a:lnTo>
                <a:lnTo>
                  <a:pt x="21531" y="281813"/>
                </a:lnTo>
                <a:lnTo>
                  <a:pt x="21304" y="281558"/>
                </a:lnTo>
                <a:lnTo>
                  <a:pt x="20828" y="280797"/>
                </a:lnTo>
                <a:close/>
              </a:path>
              <a:path w="400685" h="454025">
                <a:moveTo>
                  <a:pt x="22329" y="284352"/>
                </a:moveTo>
                <a:lnTo>
                  <a:pt x="22225" y="286638"/>
                </a:lnTo>
                <a:lnTo>
                  <a:pt x="22793" y="286638"/>
                </a:lnTo>
                <a:lnTo>
                  <a:pt x="22432" y="284861"/>
                </a:lnTo>
                <a:lnTo>
                  <a:pt x="22329" y="284352"/>
                </a:lnTo>
                <a:close/>
              </a:path>
              <a:path w="400685" h="454025">
                <a:moveTo>
                  <a:pt x="21971" y="282448"/>
                </a:moveTo>
                <a:lnTo>
                  <a:pt x="22098" y="283210"/>
                </a:lnTo>
                <a:lnTo>
                  <a:pt x="22329" y="284352"/>
                </a:lnTo>
                <a:lnTo>
                  <a:pt x="22393" y="283011"/>
                </a:lnTo>
                <a:lnTo>
                  <a:pt x="21971" y="282448"/>
                </a:lnTo>
                <a:close/>
              </a:path>
              <a:path w="400685" h="454025">
                <a:moveTo>
                  <a:pt x="21467" y="279907"/>
                </a:moveTo>
                <a:lnTo>
                  <a:pt x="21592" y="280797"/>
                </a:lnTo>
                <a:lnTo>
                  <a:pt x="21752" y="281558"/>
                </a:lnTo>
                <a:lnTo>
                  <a:pt x="21971" y="282448"/>
                </a:lnTo>
                <a:lnTo>
                  <a:pt x="22393" y="283011"/>
                </a:lnTo>
                <a:lnTo>
                  <a:pt x="22479" y="281558"/>
                </a:lnTo>
                <a:lnTo>
                  <a:pt x="21467" y="279907"/>
                </a:lnTo>
                <a:close/>
              </a:path>
              <a:path w="400685" h="454025">
                <a:moveTo>
                  <a:pt x="7059" y="275133"/>
                </a:moveTo>
                <a:lnTo>
                  <a:pt x="4699" y="275463"/>
                </a:lnTo>
                <a:lnTo>
                  <a:pt x="508" y="280288"/>
                </a:lnTo>
                <a:lnTo>
                  <a:pt x="606" y="282448"/>
                </a:lnTo>
                <a:lnTo>
                  <a:pt x="1277" y="280288"/>
                </a:lnTo>
                <a:lnTo>
                  <a:pt x="1397" y="279907"/>
                </a:lnTo>
                <a:lnTo>
                  <a:pt x="7059" y="275133"/>
                </a:lnTo>
                <a:close/>
              </a:path>
              <a:path w="400685" h="454025">
                <a:moveTo>
                  <a:pt x="21592" y="280797"/>
                </a:moveTo>
                <a:lnTo>
                  <a:pt x="20828" y="280797"/>
                </a:lnTo>
                <a:lnTo>
                  <a:pt x="21971" y="282448"/>
                </a:lnTo>
                <a:lnTo>
                  <a:pt x="21805" y="281813"/>
                </a:lnTo>
                <a:lnTo>
                  <a:pt x="21592" y="280797"/>
                </a:lnTo>
                <a:close/>
              </a:path>
              <a:path w="400685" h="454025">
                <a:moveTo>
                  <a:pt x="16286" y="274447"/>
                </a:moveTo>
                <a:lnTo>
                  <a:pt x="13534" y="274447"/>
                </a:lnTo>
                <a:lnTo>
                  <a:pt x="16256" y="275717"/>
                </a:lnTo>
                <a:lnTo>
                  <a:pt x="20320" y="277749"/>
                </a:lnTo>
                <a:lnTo>
                  <a:pt x="20143" y="277749"/>
                </a:lnTo>
                <a:lnTo>
                  <a:pt x="21375" y="279758"/>
                </a:lnTo>
                <a:lnTo>
                  <a:pt x="21091" y="278400"/>
                </a:lnTo>
                <a:lnTo>
                  <a:pt x="21059" y="278247"/>
                </a:lnTo>
                <a:lnTo>
                  <a:pt x="20955" y="277749"/>
                </a:lnTo>
                <a:lnTo>
                  <a:pt x="16286" y="274447"/>
                </a:lnTo>
                <a:close/>
              </a:path>
              <a:path w="400685" h="454025">
                <a:moveTo>
                  <a:pt x="12446" y="273938"/>
                </a:moveTo>
                <a:lnTo>
                  <a:pt x="7874" y="274447"/>
                </a:lnTo>
                <a:lnTo>
                  <a:pt x="7059" y="275133"/>
                </a:lnTo>
                <a:lnTo>
                  <a:pt x="10160" y="274700"/>
                </a:lnTo>
                <a:lnTo>
                  <a:pt x="12395" y="274447"/>
                </a:lnTo>
                <a:lnTo>
                  <a:pt x="13534" y="274447"/>
                </a:lnTo>
                <a:lnTo>
                  <a:pt x="12446" y="273938"/>
                </a:lnTo>
                <a:close/>
              </a:path>
              <a:path w="400685" h="454025">
                <a:moveTo>
                  <a:pt x="399230" y="24511"/>
                </a:moveTo>
                <a:lnTo>
                  <a:pt x="390249" y="24511"/>
                </a:lnTo>
                <a:lnTo>
                  <a:pt x="382893" y="31524"/>
                </a:lnTo>
                <a:lnTo>
                  <a:pt x="368046" y="68072"/>
                </a:lnTo>
                <a:lnTo>
                  <a:pt x="367563" y="84581"/>
                </a:lnTo>
                <a:lnTo>
                  <a:pt x="367538" y="86232"/>
                </a:lnTo>
                <a:lnTo>
                  <a:pt x="367411" y="89407"/>
                </a:lnTo>
                <a:lnTo>
                  <a:pt x="369697" y="92201"/>
                </a:lnTo>
                <a:lnTo>
                  <a:pt x="372745" y="92710"/>
                </a:lnTo>
                <a:lnTo>
                  <a:pt x="375920" y="93344"/>
                </a:lnTo>
                <a:lnTo>
                  <a:pt x="378968" y="91693"/>
                </a:lnTo>
                <a:lnTo>
                  <a:pt x="380111" y="88645"/>
                </a:lnTo>
                <a:lnTo>
                  <a:pt x="386080" y="73151"/>
                </a:lnTo>
                <a:lnTo>
                  <a:pt x="386334" y="72643"/>
                </a:lnTo>
                <a:lnTo>
                  <a:pt x="392127" y="54508"/>
                </a:lnTo>
                <a:lnTo>
                  <a:pt x="392473" y="53217"/>
                </a:lnTo>
                <a:lnTo>
                  <a:pt x="398145" y="36322"/>
                </a:lnTo>
                <a:lnTo>
                  <a:pt x="398653" y="33527"/>
                </a:lnTo>
                <a:lnTo>
                  <a:pt x="399205" y="24892"/>
                </a:lnTo>
                <a:lnTo>
                  <a:pt x="399230" y="24511"/>
                </a:lnTo>
                <a:close/>
              </a:path>
              <a:path w="400685" h="454025">
                <a:moveTo>
                  <a:pt x="376070" y="31524"/>
                </a:moveTo>
                <a:lnTo>
                  <a:pt x="375899" y="31876"/>
                </a:lnTo>
                <a:lnTo>
                  <a:pt x="372767" y="43908"/>
                </a:lnTo>
                <a:lnTo>
                  <a:pt x="382086" y="32512"/>
                </a:lnTo>
                <a:lnTo>
                  <a:pt x="376047" y="32512"/>
                </a:lnTo>
                <a:lnTo>
                  <a:pt x="376070" y="31524"/>
                </a:lnTo>
                <a:close/>
              </a:path>
              <a:path w="400685" h="454025">
                <a:moveTo>
                  <a:pt x="384655" y="29844"/>
                </a:moveTo>
                <a:lnTo>
                  <a:pt x="376428" y="29844"/>
                </a:lnTo>
                <a:lnTo>
                  <a:pt x="376301" y="30733"/>
                </a:lnTo>
                <a:lnTo>
                  <a:pt x="376236" y="31186"/>
                </a:lnTo>
                <a:lnTo>
                  <a:pt x="376137" y="31876"/>
                </a:lnTo>
                <a:lnTo>
                  <a:pt x="376047" y="32512"/>
                </a:lnTo>
                <a:lnTo>
                  <a:pt x="382086" y="32512"/>
                </a:lnTo>
                <a:lnTo>
                  <a:pt x="382605" y="31876"/>
                </a:lnTo>
                <a:lnTo>
                  <a:pt x="382837" y="31524"/>
                </a:lnTo>
                <a:lnTo>
                  <a:pt x="383540" y="30733"/>
                </a:lnTo>
                <a:lnTo>
                  <a:pt x="383722" y="30733"/>
                </a:lnTo>
                <a:lnTo>
                  <a:pt x="384655" y="29844"/>
                </a:lnTo>
                <a:close/>
              </a:path>
              <a:path w="400685" h="454025">
                <a:moveTo>
                  <a:pt x="376301" y="30733"/>
                </a:moveTo>
                <a:lnTo>
                  <a:pt x="376078" y="31186"/>
                </a:lnTo>
                <a:lnTo>
                  <a:pt x="376070" y="31524"/>
                </a:lnTo>
                <a:lnTo>
                  <a:pt x="376236" y="31186"/>
                </a:lnTo>
                <a:lnTo>
                  <a:pt x="376301" y="30733"/>
                </a:lnTo>
                <a:close/>
              </a:path>
              <a:path w="400685" h="454025">
                <a:moveTo>
                  <a:pt x="383722" y="30733"/>
                </a:moveTo>
                <a:lnTo>
                  <a:pt x="383540" y="30733"/>
                </a:lnTo>
                <a:lnTo>
                  <a:pt x="383169" y="31186"/>
                </a:lnTo>
                <a:lnTo>
                  <a:pt x="383722" y="30733"/>
                </a:lnTo>
                <a:close/>
              </a:path>
              <a:path w="400685" h="454025">
                <a:moveTo>
                  <a:pt x="394341" y="635"/>
                </a:moveTo>
                <a:lnTo>
                  <a:pt x="389255" y="635"/>
                </a:lnTo>
                <a:lnTo>
                  <a:pt x="395858" y="1269"/>
                </a:lnTo>
                <a:lnTo>
                  <a:pt x="380384" y="1269"/>
                </a:lnTo>
                <a:lnTo>
                  <a:pt x="375539" y="6985"/>
                </a:lnTo>
                <a:lnTo>
                  <a:pt x="376058" y="12389"/>
                </a:lnTo>
                <a:lnTo>
                  <a:pt x="376089" y="30733"/>
                </a:lnTo>
                <a:lnTo>
                  <a:pt x="376428" y="29844"/>
                </a:lnTo>
                <a:lnTo>
                  <a:pt x="384655" y="29844"/>
                </a:lnTo>
                <a:lnTo>
                  <a:pt x="389849" y="24892"/>
                </a:lnTo>
                <a:lnTo>
                  <a:pt x="386080" y="24892"/>
                </a:lnTo>
                <a:lnTo>
                  <a:pt x="393446" y="21462"/>
                </a:lnTo>
                <a:lnTo>
                  <a:pt x="397852" y="21462"/>
                </a:lnTo>
                <a:lnTo>
                  <a:pt x="399557" y="19399"/>
                </a:lnTo>
                <a:lnTo>
                  <a:pt x="399669" y="17780"/>
                </a:lnTo>
                <a:lnTo>
                  <a:pt x="399772" y="16637"/>
                </a:lnTo>
                <a:lnTo>
                  <a:pt x="399899" y="15239"/>
                </a:lnTo>
                <a:lnTo>
                  <a:pt x="399992" y="14224"/>
                </a:lnTo>
                <a:lnTo>
                  <a:pt x="400050" y="13588"/>
                </a:lnTo>
                <a:lnTo>
                  <a:pt x="400142" y="12389"/>
                </a:lnTo>
                <a:lnTo>
                  <a:pt x="399622" y="6985"/>
                </a:lnTo>
                <a:lnTo>
                  <a:pt x="399498" y="5696"/>
                </a:lnTo>
                <a:lnTo>
                  <a:pt x="397444" y="3197"/>
                </a:lnTo>
                <a:lnTo>
                  <a:pt x="394341" y="635"/>
                </a:lnTo>
                <a:close/>
              </a:path>
              <a:path w="400685" h="454025">
                <a:moveTo>
                  <a:pt x="393446" y="21462"/>
                </a:moveTo>
                <a:lnTo>
                  <a:pt x="386080" y="24892"/>
                </a:lnTo>
                <a:lnTo>
                  <a:pt x="389255" y="24511"/>
                </a:lnTo>
                <a:lnTo>
                  <a:pt x="390249" y="24511"/>
                </a:lnTo>
                <a:lnTo>
                  <a:pt x="393446" y="21462"/>
                </a:lnTo>
                <a:close/>
              </a:path>
              <a:path w="400685" h="454025">
                <a:moveTo>
                  <a:pt x="399557" y="19399"/>
                </a:moveTo>
                <a:lnTo>
                  <a:pt x="395859" y="23875"/>
                </a:lnTo>
                <a:lnTo>
                  <a:pt x="389255" y="24511"/>
                </a:lnTo>
                <a:lnTo>
                  <a:pt x="386080" y="24892"/>
                </a:lnTo>
                <a:lnTo>
                  <a:pt x="389849" y="24892"/>
                </a:lnTo>
                <a:lnTo>
                  <a:pt x="390249" y="24511"/>
                </a:lnTo>
                <a:lnTo>
                  <a:pt x="399230" y="24511"/>
                </a:lnTo>
                <a:lnTo>
                  <a:pt x="399557" y="19399"/>
                </a:lnTo>
                <a:close/>
              </a:path>
              <a:path w="400685" h="454025">
                <a:moveTo>
                  <a:pt x="397852" y="21462"/>
                </a:moveTo>
                <a:lnTo>
                  <a:pt x="393446" y="21462"/>
                </a:lnTo>
                <a:lnTo>
                  <a:pt x="390249" y="24511"/>
                </a:lnTo>
                <a:lnTo>
                  <a:pt x="389255" y="24511"/>
                </a:lnTo>
                <a:lnTo>
                  <a:pt x="395859" y="23875"/>
                </a:lnTo>
                <a:lnTo>
                  <a:pt x="397852" y="21462"/>
                </a:lnTo>
                <a:close/>
              </a:path>
              <a:path w="400685" h="454025">
                <a:moveTo>
                  <a:pt x="400142" y="12389"/>
                </a:moveTo>
                <a:lnTo>
                  <a:pt x="400050" y="13588"/>
                </a:lnTo>
                <a:lnTo>
                  <a:pt x="399992" y="14224"/>
                </a:lnTo>
                <a:lnTo>
                  <a:pt x="399899" y="15239"/>
                </a:lnTo>
                <a:lnTo>
                  <a:pt x="399772" y="16637"/>
                </a:lnTo>
                <a:lnTo>
                  <a:pt x="399669" y="17780"/>
                </a:lnTo>
                <a:lnTo>
                  <a:pt x="399557" y="19399"/>
                </a:lnTo>
                <a:lnTo>
                  <a:pt x="400645" y="18082"/>
                </a:lnTo>
                <a:lnTo>
                  <a:pt x="400550" y="16637"/>
                </a:lnTo>
                <a:lnTo>
                  <a:pt x="400416" y="15239"/>
                </a:lnTo>
                <a:lnTo>
                  <a:pt x="400318" y="14224"/>
                </a:lnTo>
                <a:lnTo>
                  <a:pt x="400257" y="13588"/>
                </a:lnTo>
                <a:lnTo>
                  <a:pt x="400142" y="12389"/>
                </a:lnTo>
                <a:close/>
              </a:path>
              <a:path w="400685" h="454025">
                <a:moveTo>
                  <a:pt x="399498" y="5696"/>
                </a:moveTo>
                <a:lnTo>
                  <a:pt x="400142" y="12389"/>
                </a:lnTo>
                <a:lnTo>
                  <a:pt x="400558" y="6985"/>
                </a:lnTo>
                <a:lnTo>
                  <a:pt x="399498" y="5696"/>
                </a:lnTo>
                <a:close/>
              </a:path>
              <a:path w="400685" h="454025">
                <a:moveTo>
                  <a:pt x="397444" y="3197"/>
                </a:moveTo>
                <a:lnTo>
                  <a:pt x="399498" y="5696"/>
                </a:lnTo>
                <a:lnTo>
                  <a:pt x="399415" y="4825"/>
                </a:lnTo>
                <a:lnTo>
                  <a:pt x="397444" y="3197"/>
                </a:lnTo>
                <a:close/>
              </a:path>
              <a:path w="400685" h="454025">
                <a:moveTo>
                  <a:pt x="393573" y="0"/>
                </a:moveTo>
                <a:lnTo>
                  <a:pt x="386969" y="635"/>
                </a:lnTo>
                <a:lnTo>
                  <a:pt x="378872" y="1269"/>
                </a:lnTo>
                <a:lnTo>
                  <a:pt x="395110" y="1269"/>
                </a:lnTo>
                <a:lnTo>
                  <a:pt x="397444" y="3197"/>
                </a:lnTo>
                <a:lnTo>
                  <a:pt x="395859" y="1269"/>
                </a:lnTo>
                <a:lnTo>
                  <a:pt x="389255" y="635"/>
                </a:lnTo>
                <a:lnTo>
                  <a:pt x="394341" y="635"/>
                </a:lnTo>
                <a:lnTo>
                  <a:pt x="393573" y="0"/>
                </a:lnTo>
                <a:close/>
              </a:path>
              <a:path w="400685" h="454025">
                <a:moveTo>
                  <a:pt x="383709" y="0"/>
                </a:moveTo>
                <a:lnTo>
                  <a:pt x="382155" y="0"/>
                </a:lnTo>
                <a:lnTo>
                  <a:pt x="378472" y="1269"/>
                </a:lnTo>
                <a:lnTo>
                  <a:pt x="378872" y="1269"/>
                </a:lnTo>
                <a:lnTo>
                  <a:pt x="386969" y="635"/>
                </a:lnTo>
                <a:lnTo>
                  <a:pt x="389254" y="635"/>
                </a:lnTo>
                <a:lnTo>
                  <a:pt x="386080" y="254"/>
                </a:lnTo>
                <a:lnTo>
                  <a:pt x="38370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75854" y="4358132"/>
            <a:ext cx="497840" cy="488315"/>
          </a:xfrm>
          <a:custGeom>
            <a:avLst/>
            <a:gdLst/>
            <a:ahLst/>
            <a:cxnLst/>
            <a:rect l="l" t="t" r="r" b="b"/>
            <a:pathLst>
              <a:path w="497840" h="488314">
                <a:moveTo>
                  <a:pt x="119367" y="129311"/>
                </a:moveTo>
                <a:lnTo>
                  <a:pt x="118681" y="127889"/>
                </a:lnTo>
                <a:lnTo>
                  <a:pt x="118364" y="127254"/>
                </a:lnTo>
                <a:lnTo>
                  <a:pt x="116332" y="122936"/>
                </a:lnTo>
                <a:lnTo>
                  <a:pt x="115062" y="121285"/>
                </a:lnTo>
                <a:lnTo>
                  <a:pt x="112369" y="118872"/>
                </a:lnTo>
                <a:lnTo>
                  <a:pt x="111734" y="118300"/>
                </a:lnTo>
                <a:lnTo>
                  <a:pt x="112141" y="118872"/>
                </a:lnTo>
                <a:lnTo>
                  <a:pt x="111252" y="117856"/>
                </a:lnTo>
                <a:lnTo>
                  <a:pt x="111734" y="118300"/>
                </a:lnTo>
                <a:lnTo>
                  <a:pt x="111429" y="117856"/>
                </a:lnTo>
                <a:lnTo>
                  <a:pt x="109855" y="115570"/>
                </a:lnTo>
                <a:lnTo>
                  <a:pt x="109220" y="114808"/>
                </a:lnTo>
                <a:lnTo>
                  <a:pt x="107950" y="113411"/>
                </a:lnTo>
                <a:lnTo>
                  <a:pt x="106680" y="112014"/>
                </a:lnTo>
                <a:lnTo>
                  <a:pt x="106045" y="111379"/>
                </a:lnTo>
                <a:lnTo>
                  <a:pt x="102260" y="108369"/>
                </a:lnTo>
                <a:lnTo>
                  <a:pt x="99314" y="105537"/>
                </a:lnTo>
                <a:lnTo>
                  <a:pt x="98806" y="104902"/>
                </a:lnTo>
                <a:lnTo>
                  <a:pt x="97802" y="103759"/>
                </a:lnTo>
                <a:lnTo>
                  <a:pt x="97028" y="102870"/>
                </a:lnTo>
                <a:lnTo>
                  <a:pt x="95885" y="101854"/>
                </a:lnTo>
                <a:lnTo>
                  <a:pt x="94627" y="100939"/>
                </a:lnTo>
                <a:lnTo>
                  <a:pt x="94234" y="99809"/>
                </a:lnTo>
                <a:lnTo>
                  <a:pt x="94234" y="100634"/>
                </a:lnTo>
                <a:lnTo>
                  <a:pt x="94234" y="101473"/>
                </a:lnTo>
                <a:lnTo>
                  <a:pt x="94170" y="101219"/>
                </a:lnTo>
                <a:lnTo>
                  <a:pt x="94234" y="100634"/>
                </a:lnTo>
                <a:lnTo>
                  <a:pt x="94234" y="99809"/>
                </a:lnTo>
                <a:lnTo>
                  <a:pt x="94107" y="99441"/>
                </a:lnTo>
                <a:lnTo>
                  <a:pt x="93980" y="98044"/>
                </a:lnTo>
                <a:lnTo>
                  <a:pt x="93891" y="97459"/>
                </a:lnTo>
                <a:lnTo>
                  <a:pt x="93789" y="96799"/>
                </a:lnTo>
                <a:lnTo>
                  <a:pt x="93726" y="96266"/>
                </a:lnTo>
                <a:lnTo>
                  <a:pt x="93497" y="95465"/>
                </a:lnTo>
                <a:lnTo>
                  <a:pt x="93497" y="98552"/>
                </a:lnTo>
                <a:lnTo>
                  <a:pt x="93370" y="98044"/>
                </a:lnTo>
                <a:lnTo>
                  <a:pt x="93497" y="98552"/>
                </a:lnTo>
                <a:lnTo>
                  <a:pt x="93497" y="95465"/>
                </a:lnTo>
                <a:lnTo>
                  <a:pt x="93218" y="94488"/>
                </a:lnTo>
                <a:lnTo>
                  <a:pt x="92671" y="93192"/>
                </a:lnTo>
                <a:lnTo>
                  <a:pt x="92671" y="99682"/>
                </a:lnTo>
                <a:lnTo>
                  <a:pt x="92532" y="99441"/>
                </a:lnTo>
                <a:lnTo>
                  <a:pt x="92456" y="99314"/>
                </a:lnTo>
                <a:lnTo>
                  <a:pt x="92621" y="99441"/>
                </a:lnTo>
                <a:lnTo>
                  <a:pt x="92671" y="99682"/>
                </a:lnTo>
                <a:lnTo>
                  <a:pt x="92671" y="93192"/>
                </a:lnTo>
                <a:lnTo>
                  <a:pt x="92468" y="92710"/>
                </a:lnTo>
                <a:lnTo>
                  <a:pt x="92202" y="92075"/>
                </a:lnTo>
                <a:lnTo>
                  <a:pt x="91059" y="90297"/>
                </a:lnTo>
                <a:lnTo>
                  <a:pt x="88265" y="86995"/>
                </a:lnTo>
                <a:lnTo>
                  <a:pt x="85090" y="84963"/>
                </a:lnTo>
                <a:lnTo>
                  <a:pt x="80352" y="83693"/>
                </a:lnTo>
                <a:lnTo>
                  <a:pt x="78359" y="83185"/>
                </a:lnTo>
                <a:lnTo>
                  <a:pt x="76708" y="83693"/>
                </a:lnTo>
                <a:lnTo>
                  <a:pt x="75692" y="84963"/>
                </a:lnTo>
                <a:lnTo>
                  <a:pt x="74803" y="86233"/>
                </a:lnTo>
                <a:lnTo>
                  <a:pt x="74676" y="88011"/>
                </a:lnTo>
                <a:lnTo>
                  <a:pt x="75438" y="89281"/>
                </a:lnTo>
                <a:lnTo>
                  <a:pt x="77889" y="93738"/>
                </a:lnTo>
                <a:lnTo>
                  <a:pt x="77597" y="92710"/>
                </a:lnTo>
                <a:lnTo>
                  <a:pt x="77965" y="93738"/>
                </a:lnTo>
                <a:lnTo>
                  <a:pt x="78016" y="94107"/>
                </a:lnTo>
                <a:lnTo>
                  <a:pt x="78917" y="96799"/>
                </a:lnTo>
                <a:lnTo>
                  <a:pt x="78994" y="96266"/>
                </a:lnTo>
                <a:lnTo>
                  <a:pt x="78994" y="98552"/>
                </a:lnTo>
                <a:lnTo>
                  <a:pt x="78917" y="98044"/>
                </a:lnTo>
                <a:lnTo>
                  <a:pt x="78917" y="96799"/>
                </a:lnTo>
                <a:lnTo>
                  <a:pt x="78701" y="96266"/>
                </a:lnTo>
                <a:lnTo>
                  <a:pt x="78828" y="97459"/>
                </a:lnTo>
                <a:lnTo>
                  <a:pt x="78740" y="98044"/>
                </a:lnTo>
                <a:lnTo>
                  <a:pt x="78689" y="101854"/>
                </a:lnTo>
                <a:lnTo>
                  <a:pt x="79375" y="104902"/>
                </a:lnTo>
                <a:lnTo>
                  <a:pt x="79756" y="105537"/>
                </a:lnTo>
                <a:lnTo>
                  <a:pt x="79908" y="105918"/>
                </a:lnTo>
                <a:lnTo>
                  <a:pt x="87172" y="114046"/>
                </a:lnTo>
                <a:lnTo>
                  <a:pt x="86487" y="113411"/>
                </a:lnTo>
                <a:lnTo>
                  <a:pt x="87210" y="114046"/>
                </a:lnTo>
                <a:lnTo>
                  <a:pt x="87312" y="114173"/>
                </a:lnTo>
                <a:lnTo>
                  <a:pt x="89535" y="116205"/>
                </a:lnTo>
                <a:lnTo>
                  <a:pt x="89789" y="116459"/>
                </a:lnTo>
                <a:lnTo>
                  <a:pt x="92113" y="118300"/>
                </a:lnTo>
                <a:lnTo>
                  <a:pt x="92583" y="118618"/>
                </a:lnTo>
                <a:lnTo>
                  <a:pt x="96901" y="122301"/>
                </a:lnTo>
                <a:lnTo>
                  <a:pt x="100584" y="124968"/>
                </a:lnTo>
                <a:lnTo>
                  <a:pt x="103886" y="127254"/>
                </a:lnTo>
                <a:lnTo>
                  <a:pt x="105041" y="127889"/>
                </a:lnTo>
                <a:lnTo>
                  <a:pt x="108026" y="129311"/>
                </a:lnTo>
                <a:lnTo>
                  <a:pt x="110871" y="133985"/>
                </a:lnTo>
                <a:lnTo>
                  <a:pt x="113792" y="134747"/>
                </a:lnTo>
                <a:lnTo>
                  <a:pt x="116205" y="133477"/>
                </a:lnTo>
                <a:lnTo>
                  <a:pt x="118491" y="132207"/>
                </a:lnTo>
                <a:lnTo>
                  <a:pt x="119176" y="129921"/>
                </a:lnTo>
                <a:lnTo>
                  <a:pt x="119367" y="129311"/>
                </a:lnTo>
                <a:close/>
              </a:path>
              <a:path w="497840" h="488314">
                <a:moveTo>
                  <a:pt x="497840" y="11303"/>
                </a:moveTo>
                <a:lnTo>
                  <a:pt x="496570" y="6731"/>
                </a:lnTo>
                <a:lnTo>
                  <a:pt x="496074" y="6299"/>
                </a:lnTo>
                <a:lnTo>
                  <a:pt x="495909" y="5461"/>
                </a:lnTo>
                <a:lnTo>
                  <a:pt x="495808" y="4953"/>
                </a:lnTo>
                <a:lnTo>
                  <a:pt x="491490" y="1016"/>
                </a:lnTo>
                <a:lnTo>
                  <a:pt x="490347" y="1016"/>
                </a:lnTo>
                <a:lnTo>
                  <a:pt x="490093" y="762"/>
                </a:lnTo>
                <a:lnTo>
                  <a:pt x="485394" y="0"/>
                </a:lnTo>
                <a:lnTo>
                  <a:pt x="483781" y="609"/>
                </a:lnTo>
                <a:lnTo>
                  <a:pt x="483781" y="25527"/>
                </a:lnTo>
                <a:lnTo>
                  <a:pt x="469785" y="34709"/>
                </a:lnTo>
                <a:lnTo>
                  <a:pt x="469353" y="35052"/>
                </a:lnTo>
                <a:lnTo>
                  <a:pt x="469747" y="34709"/>
                </a:lnTo>
                <a:lnTo>
                  <a:pt x="470154" y="34417"/>
                </a:lnTo>
                <a:lnTo>
                  <a:pt x="483781" y="25527"/>
                </a:lnTo>
                <a:lnTo>
                  <a:pt x="483781" y="609"/>
                </a:lnTo>
                <a:lnTo>
                  <a:pt x="483362" y="635"/>
                </a:lnTo>
                <a:lnTo>
                  <a:pt x="483362" y="762"/>
                </a:lnTo>
                <a:lnTo>
                  <a:pt x="481330" y="1524"/>
                </a:lnTo>
                <a:lnTo>
                  <a:pt x="483349" y="762"/>
                </a:lnTo>
                <a:lnTo>
                  <a:pt x="483362" y="635"/>
                </a:lnTo>
                <a:lnTo>
                  <a:pt x="480949" y="508"/>
                </a:lnTo>
                <a:lnTo>
                  <a:pt x="476973" y="3302"/>
                </a:lnTo>
                <a:lnTo>
                  <a:pt x="474472" y="4318"/>
                </a:lnTo>
                <a:lnTo>
                  <a:pt x="472897" y="5207"/>
                </a:lnTo>
                <a:lnTo>
                  <a:pt x="472897" y="15494"/>
                </a:lnTo>
                <a:lnTo>
                  <a:pt x="472567" y="16129"/>
                </a:lnTo>
                <a:lnTo>
                  <a:pt x="472643" y="15849"/>
                </a:lnTo>
                <a:lnTo>
                  <a:pt x="472897" y="15494"/>
                </a:lnTo>
                <a:lnTo>
                  <a:pt x="472897" y="5207"/>
                </a:lnTo>
                <a:lnTo>
                  <a:pt x="472440" y="5461"/>
                </a:lnTo>
                <a:lnTo>
                  <a:pt x="456565" y="15875"/>
                </a:lnTo>
                <a:lnTo>
                  <a:pt x="455803" y="16510"/>
                </a:lnTo>
                <a:lnTo>
                  <a:pt x="432054" y="35560"/>
                </a:lnTo>
                <a:lnTo>
                  <a:pt x="431673" y="35814"/>
                </a:lnTo>
                <a:lnTo>
                  <a:pt x="413562" y="51511"/>
                </a:lnTo>
                <a:lnTo>
                  <a:pt x="413562" y="81749"/>
                </a:lnTo>
                <a:lnTo>
                  <a:pt x="413385" y="82016"/>
                </a:lnTo>
                <a:lnTo>
                  <a:pt x="412978" y="82296"/>
                </a:lnTo>
                <a:lnTo>
                  <a:pt x="412584" y="82677"/>
                </a:lnTo>
                <a:lnTo>
                  <a:pt x="412927" y="82296"/>
                </a:lnTo>
                <a:lnTo>
                  <a:pt x="413562" y="81749"/>
                </a:lnTo>
                <a:lnTo>
                  <a:pt x="413562" y="51511"/>
                </a:lnTo>
                <a:lnTo>
                  <a:pt x="397510" y="65405"/>
                </a:lnTo>
                <a:lnTo>
                  <a:pt x="397002" y="65786"/>
                </a:lnTo>
                <a:lnTo>
                  <a:pt x="356362" y="105156"/>
                </a:lnTo>
                <a:lnTo>
                  <a:pt x="355981" y="105410"/>
                </a:lnTo>
                <a:lnTo>
                  <a:pt x="309118" y="155067"/>
                </a:lnTo>
                <a:lnTo>
                  <a:pt x="260096" y="208153"/>
                </a:lnTo>
                <a:lnTo>
                  <a:pt x="212090" y="262763"/>
                </a:lnTo>
                <a:lnTo>
                  <a:pt x="211836" y="263144"/>
                </a:lnTo>
                <a:lnTo>
                  <a:pt x="136931" y="356349"/>
                </a:lnTo>
                <a:lnTo>
                  <a:pt x="98679" y="403225"/>
                </a:lnTo>
                <a:lnTo>
                  <a:pt x="75057" y="433070"/>
                </a:lnTo>
                <a:lnTo>
                  <a:pt x="74930" y="433197"/>
                </a:lnTo>
                <a:lnTo>
                  <a:pt x="56730" y="457047"/>
                </a:lnTo>
                <a:lnTo>
                  <a:pt x="56629" y="457200"/>
                </a:lnTo>
                <a:lnTo>
                  <a:pt x="56489" y="457352"/>
                </a:lnTo>
                <a:lnTo>
                  <a:pt x="55854" y="458190"/>
                </a:lnTo>
                <a:lnTo>
                  <a:pt x="47625" y="468236"/>
                </a:lnTo>
                <a:lnTo>
                  <a:pt x="40309" y="468642"/>
                </a:lnTo>
                <a:lnTo>
                  <a:pt x="38163" y="466737"/>
                </a:lnTo>
                <a:lnTo>
                  <a:pt x="37592" y="465328"/>
                </a:lnTo>
                <a:lnTo>
                  <a:pt x="34378" y="457352"/>
                </a:lnTo>
                <a:lnTo>
                  <a:pt x="34315" y="457200"/>
                </a:lnTo>
                <a:lnTo>
                  <a:pt x="34163" y="457200"/>
                </a:lnTo>
                <a:lnTo>
                  <a:pt x="34251" y="457047"/>
                </a:lnTo>
                <a:lnTo>
                  <a:pt x="33909" y="456196"/>
                </a:lnTo>
                <a:lnTo>
                  <a:pt x="34074" y="456907"/>
                </a:lnTo>
                <a:lnTo>
                  <a:pt x="28727" y="438277"/>
                </a:lnTo>
                <a:lnTo>
                  <a:pt x="28613" y="437972"/>
                </a:lnTo>
                <a:lnTo>
                  <a:pt x="28448" y="437261"/>
                </a:lnTo>
                <a:lnTo>
                  <a:pt x="27838" y="433197"/>
                </a:lnTo>
                <a:lnTo>
                  <a:pt x="24206" y="411759"/>
                </a:lnTo>
                <a:lnTo>
                  <a:pt x="20142" y="381635"/>
                </a:lnTo>
                <a:lnTo>
                  <a:pt x="20053" y="381000"/>
                </a:lnTo>
                <a:lnTo>
                  <a:pt x="20002" y="380580"/>
                </a:lnTo>
                <a:lnTo>
                  <a:pt x="17945" y="331089"/>
                </a:lnTo>
                <a:lnTo>
                  <a:pt x="17653" y="262001"/>
                </a:lnTo>
                <a:lnTo>
                  <a:pt x="17399" y="223774"/>
                </a:lnTo>
                <a:lnTo>
                  <a:pt x="17018" y="192913"/>
                </a:lnTo>
                <a:lnTo>
                  <a:pt x="19812" y="140716"/>
                </a:lnTo>
                <a:lnTo>
                  <a:pt x="19939" y="136398"/>
                </a:lnTo>
                <a:lnTo>
                  <a:pt x="16637" y="132588"/>
                </a:lnTo>
                <a:lnTo>
                  <a:pt x="8001" y="132080"/>
                </a:lnTo>
                <a:lnTo>
                  <a:pt x="4191" y="135509"/>
                </a:lnTo>
                <a:lnTo>
                  <a:pt x="889" y="192024"/>
                </a:lnTo>
                <a:lnTo>
                  <a:pt x="508" y="223304"/>
                </a:lnTo>
                <a:lnTo>
                  <a:pt x="368" y="262001"/>
                </a:lnTo>
                <a:lnTo>
                  <a:pt x="254" y="303022"/>
                </a:lnTo>
                <a:lnTo>
                  <a:pt x="165" y="316738"/>
                </a:lnTo>
                <a:lnTo>
                  <a:pt x="76" y="331089"/>
                </a:lnTo>
                <a:lnTo>
                  <a:pt x="0" y="345313"/>
                </a:lnTo>
                <a:lnTo>
                  <a:pt x="2032" y="380580"/>
                </a:lnTo>
                <a:lnTo>
                  <a:pt x="2159" y="382778"/>
                </a:lnTo>
                <a:lnTo>
                  <a:pt x="2286" y="383413"/>
                </a:lnTo>
                <a:lnTo>
                  <a:pt x="6477" y="415417"/>
                </a:lnTo>
                <a:lnTo>
                  <a:pt x="6604" y="415798"/>
                </a:lnTo>
                <a:lnTo>
                  <a:pt x="10795" y="441325"/>
                </a:lnTo>
                <a:lnTo>
                  <a:pt x="11049" y="442341"/>
                </a:lnTo>
                <a:lnTo>
                  <a:pt x="24511" y="478917"/>
                </a:lnTo>
                <a:lnTo>
                  <a:pt x="42672" y="487426"/>
                </a:lnTo>
                <a:lnTo>
                  <a:pt x="54406" y="488061"/>
                </a:lnTo>
                <a:lnTo>
                  <a:pt x="54991" y="488061"/>
                </a:lnTo>
                <a:lnTo>
                  <a:pt x="57912" y="486791"/>
                </a:lnTo>
                <a:lnTo>
                  <a:pt x="59817" y="484759"/>
                </a:lnTo>
                <a:lnTo>
                  <a:pt x="71488" y="471678"/>
                </a:lnTo>
                <a:lnTo>
                  <a:pt x="72517" y="470535"/>
                </a:lnTo>
                <a:lnTo>
                  <a:pt x="72898" y="470154"/>
                </a:lnTo>
                <a:lnTo>
                  <a:pt x="74637" y="467995"/>
                </a:lnTo>
                <a:lnTo>
                  <a:pt x="102895" y="433197"/>
                </a:lnTo>
                <a:lnTo>
                  <a:pt x="115824" y="417322"/>
                </a:lnTo>
                <a:lnTo>
                  <a:pt x="148717" y="377444"/>
                </a:lnTo>
                <a:lnTo>
                  <a:pt x="186309" y="331089"/>
                </a:lnTo>
                <a:lnTo>
                  <a:pt x="228650" y="278409"/>
                </a:lnTo>
                <a:lnTo>
                  <a:pt x="277304" y="223304"/>
                </a:lnTo>
                <a:lnTo>
                  <a:pt x="325882" y="170815"/>
                </a:lnTo>
                <a:lnTo>
                  <a:pt x="372605" y="121043"/>
                </a:lnTo>
                <a:lnTo>
                  <a:pt x="411302" y="83883"/>
                </a:lnTo>
                <a:lnTo>
                  <a:pt x="411441" y="82677"/>
                </a:lnTo>
                <a:lnTo>
                  <a:pt x="411365" y="83883"/>
                </a:lnTo>
                <a:lnTo>
                  <a:pt x="411226" y="85852"/>
                </a:lnTo>
                <a:lnTo>
                  <a:pt x="413258" y="88519"/>
                </a:lnTo>
                <a:lnTo>
                  <a:pt x="415290" y="91059"/>
                </a:lnTo>
                <a:lnTo>
                  <a:pt x="418846" y="91694"/>
                </a:lnTo>
                <a:lnTo>
                  <a:pt x="421640" y="89916"/>
                </a:lnTo>
                <a:lnTo>
                  <a:pt x="445389" y="75438"/>
                </a:lnTo>
                <a:lnTo>
                  <a:pt x="446659" y="74422"/>
                </a:lnTo>
                <a:lnTo>
                  <a:pt x="464947" y="58166"/>
                </a:lnTo>
                <a:lnTo>
                  <a:pt x="481203" y="39751"/>
                </a:lnTo>
                <a:lnTo>
                  <a:pt x="481330" y="39497"/>
                </a:lnTo>
                <a:lnTo>
                  <a:pt x="492125" y="26670"/>
                </a:lnTo>
                <a:lnTo>
                  <a:pt x="494284" y="22606"/>
                </a:lnTo>
                <a:lnTo>
                  <a:pt x="494919" y="20510"/>
                </a:lnTo>
                <a:lnTo>
                  <a:pt x="497052" y="16510"/>
                </a:lnTo>
                <a:lnTo>
                  <a:pt x="497713" y="15240"/>
                </a:lnTo>
                <a:lnTo>
                  <a:pt x="497306" y="12890"/>
                </a:lnTo>
                <a:lnTo>
                  <a:pt x="497840" y="113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5095" y="5268721"/>
            <a:ext cx="401065" cy="42951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8355203" y="5016372"/>
            <a:ext cx="600710" cy="607695"/>
          </a:xfrm>
          <a:custGeom>
            <a:avLst/>
            <a:gdLst/>
            <a:ahLst/>
            <a:cxnLst/>
            <a:rect l="l" t="t" r="r" b="b"/>
            <a:pathLst>
              <a:path w="600709" h="607695">
                <a:moveTo>
                  <a:pt x="1814" y="557674"/>
                </a:moveTo>
                <a:lnTo>
                  <a:pt x="5206" y="564007"/>
                </a:lnTo>
                <a:lnTo>
                  <a:pt x="5842" y="565276"/>
                </a:lnTo>
                <a:lnTo>
                  <a:pt x="5768" y="565530"/>
                </a:lnTo>
                <a:lnTo>
                  <a:pt x="7404" y="569976"/>
                </a:lnTo>
                <a:lnTo>
                  <a:pt x="8039" y="571499"/>
                </a:lnTo>
                <a:lnTo>
                  <a:pt x="8163" y="571909"/>
                </a:lnTo>
                <a:lnTo>
                  <a:pt x="8271" y="572630"/>
                </a:lnTo>
                <a:lnTo>
                  <a:pt x="9778" y="579627"/>
                </a:lnTo>
                <a:lnTo>
                  <a:pt x="10066" y="580643"/>
                </a:lnTo>
                <a:lnTo>
                  <a:pt x="10160" y="580974"/>
                </a:lnTo>
                <a:lnTo>
                  <a:pt x="13335" y="589635"/>
                </a:lnTo>
                <a:lnTo>
                  <a:pt x="13462" y="589914"/>
                </a:lnTo>
                <a:lnTo>
                  <a:pt x="16510" y="597522"/>
                </a:lnTo>
                <a:lnTo>
                  <a:pt x="19050" y="600951"/>
                </a:lnTo>
                <a:lnTo>
                  <a:pt x="23622" y="604951"/>
                </a:lnTo>
                <a:lnTo>
                  <a:pt x="25273" y="606361"/>
                </a:lnTo>
                <a:lnTo>
                  <a:pt x="27431" y="607136"/>
                </a:lnTo>
                <a:lnTo>
                  <a:pt x="38226" y="607136"/>
                </a:lnTo>
                <a:lnTo>
                  <a:pt x="41275" y="606628"/>
                </a:lnTo>
                <a:lnTo>
                  <a:pt x="56133" y="601408"/>
                </a:lnTo>
                <a:lnTo>
                  <a:pt x="59436" y="599313"/>
                </a:lnTo>
                <a:lnTo>
                  <a:pt x="67946" y="591070"/>
                </a:lnTo>
                <a:lnTo>
                  <a:pt x="35432" y="591070"/>
                </a:lnTo>
                <a:lnTo>
                  <a:pt x="33567" y="590397"/>
                </a:lnTo>
                <a:lnTo>
                  <a:pt x="33147" y="590397"/>
                </a:lnTo>
                <a:lnTo>
                  <a:pt x="33013" y="590217"/>
                </a:lnTo>
                <a:lnTo>
                  <a:pt x="32230" y="589914"/>
                </a:lnTo>
                <a:lnTo>
                  <a:pt x="29591" y="588962"/>
                </a:lnTo>
                <a:lnTo>
                  <a:pt x="32081" y="588962"/>
                </a:lnTo>
                <a:lnTo>
                  <a:pt x="30733" y="587146"/>
                </a:lnTo>
                <a:lnTo>
                  <a:pt x="31704" y="587146"/>
                </a:lnTo>
                <a:lnTo>
                  <a:pt x="30574" y="584629"/>
                </a:lnTo>
                <a:lnTo>
                  <a:pt x="30455" y="584365"/>
                </a:lnTo>
                <a:lnTo>
                  <a:pt x="30356" y="584144"/>
                </a:lnTo>
                <a:lnTo>
                  <a:pt x="27558" y="583501"/>
                </a:lnTo>
                <a:lnTo>
                  <a:pt x="25780" y="580643"/>
                </a:lnTo>
                <a:lnTo>
                  <a:pt x="20632" y="572899"/>
                </a:lnTo>
                <a:lnTo>
                  <a:pt x="18669" y="571499"/>
                </a:lnTo>
                <a:lnTo>
                  <a:pt x="17018" y="569976"/>
                </a:lnTo>
                <a:lnTo>
                  <a:pt x="15318" y="567659"/>
                </a:lnTo>
                <a:lnTo>
                  <a:pt x="13207" y="566673"/>
                </a:lnTo>
                <a:lnTo>
                  <a:pt x="11429" y="565530"/>
                </a:lnTo>
                <a:lnTo>
                  <a:pt x="11133" y="565276"/>
                </a:lnTo>
                <a:lnTo>
                  <a:pt x="5842" y="565276"/>
                </a:lnTo>
                <a:lnTo>
                  <a:pt x="5626" y="564895"/>
                </a:lnTo>
                <a:lnTo>
                  <a:pt x="10689" y="564895"/>
                </a:lnTo>
                <a:lnTo>
                  <a:pt x="9292" y="563698"/>
                </a:lnTo>
                <a:lnTo>
                  <a:pt x="7366" y="562610"/>
                </a:lnTo>
                <a:lnTo>
                  <a:pt x="4318" y="559942"/>
                </a:lnTo>
                <a:lnTo>
                  <a:pt x="3817" y="559241"/>
                </a:lnTo>
                <a:lnTo>
                  <a:pt x="1814" y="557674"/>
                </a:lnTo>
                <a:close/>
              </a:path>
              <a:path w="600709" h="607695">
                <a:moveTo>
                  <a:pt x="32287" y="588443"/>
                </a:moveTo>
                <a:lnTo>
                  <a:pt x="33067" y="590217"/>
                </a:lnTo>
                <a:lnTo>
                  <a:pt x="35432" y="591070"/>
                </a:lnTo>
                <a:lnTo>
                  <a:pt x="32287" y="588443"/>
                </a:lnTo>
                <a:close/>
              </a:path>
              <a:path w="600709" h="607695">
                <a:moveTo>
                  <a:pt x="36582" y="588962"/>
                </a:moveTo>
                <a:lnTo>
                  <a:pt x="32908" y="588962"/>
                </a:lnTo>
                <a:lnTo>
                  <a:pt x="35432" y="591070"/>
                </a:lnTo>
                <a:lnTo>
                  <a:pt x="67946" y="591070"/>
                </a:lnTo>
                <a:lnTo>
                  <a:pt x="69428" y="589635"/>
                </a:lnTo>
                <a:lnTo>
                  <a:pt x="34819" y="589635"/>
                </a:lnTo>
                <a:lnTo>
                  <a:pt x="36582" y="588962"/>
                </a:lnTo>
                <a:close/>
              </a:path>
              <a:path w="600709" h="607695">
                <a:moveTo>
                  <a:pt x="33067" y="590217"/>
                </a:moveTo>
                <a:lnTo>
                  <a:pt x="33147" y="590397"/>
                </a:lnTo>
                <a:lnTo>
                  <a:pt x="33567" y="590397"/>
                </a:lnTo>
                <a:lnTo>
                  <a:pt x="33067" y="590217"/>
                </a:lnTo>
                <a:close/>
              </a:path>
              <a:path w="600709" h="607695">
                <a:moveTo>
                  <a:pt x="32081" y="588962"/>
                </a:moveTo>
                <a:lnTo>
                  <a:pt x="29591" y="588962"/>
                </a:lnTo>
                <a:lnTo>
                  <a:pt x="33067" y="590217"/>
                </a:lnTo>
                <a:lnTo>
                  <a:pt x="32788" y="589914"/>
                </a:lnTo>
                <a:lnTo>
                  <a:pt x="32081" y="588962"/>
                </a:lnTo>
                <a:close/>
              </a:path>
              <a:path w="600709" h="607695">
                <a:moveTo>
                  <a:pt x="30733" y="587146"/>
                </a:moveTo>
                <a:lnTo>
                  <a:pt x="33013" y="590217"/>
                </a:lnTo>
                <a:lnTo>
                  <a:pt x="32934" y="589914"/>
                </a:lnTo>
                <a:lnTo>
                  <a:pt x="32287" y="588443"/>
                </a:lnTo>
                <a:lnTo>
                  <a:pt x="30733" y="587146"/>
                </a:lnTo>
                <a:close/>
              </a:path>
              <a:path w="600709" h="607695">
                <a:moveTo>
                  <a:pt x="47934" y="584629"/>
                </a:moveTo>
                <a:lnTo>
                  <a:pt x="34819" y="589635"/>
                </a:lnTo>
                <a:lnTo>
                  <a:pt x="34568" y="589635"/>
                </a:lnTo>
                <a:lnTo>
                  <a:pt x="38226" y="588962"/>
                </a:lnTo>
                <a:lnTo>
                  <a:pt x="70123" y="588962"/>
                </a:lnTo>
                <a:lnTo>
                  <a:pt x="73100" y="586079"/>
                </a:lnTo>
                <a:lnTo>
                  <a:pt x="46481" y="586079"/>
                </a:lnTo>
                <a:lnTo>
                  <a:pt x="47934" y="584629"/>
                </a:lnTo>
                <a:close/>
              </a:path>
              <a:path w="600709" h="607695">
                <a:moveTo>
                  <a:pt x="70123" y="588962"/>
                </a:moveTo>
                <a:lnTo>
                  <a:pt x="38226" y="588962"/>
                </a:lnTo>
                <a:lnTo>
                  <a:pt x="34568" y="589635"/>
                </a:lnTo>
                <a:lnTo>
                  <a:pt x="69428" y="589635"/>
                </a:lnTo>
                <a:lnTo>
                  <a:pt x="70123" y="588962"/>
                </a:lnTo>
                <a:close/>
              </a:path>
              <a:path w="600709" h="607695">
                <a:moveTo>
                  <a:pt x="31704" y="587146"/>
                </a:moveTo>
                <a:lnTo>
                  <a:pt x="30733" y="587146"/>
                </a:lnTo>
                <a:lnTo>
                  <a:pt x="32287" y="588443"/>
                </a:lnTo>
                <a:lnTo>
                  <a:pt x="31704" y="587146"/>
                </a:lnTo>
                <a:close/>
              </a:path>
              <a:path w="600709" h="607695">
                <a:moveTo>
                  <a:pt x="49656" y="583971"/>
                </a:moveTo>
                <a:lnTo>
                  <a:pt x="47934" y="584629"/>
                </a:lnTo>
                <a:lnTo>
                  <a:pt x="46481" y="586079"/>
                </a:lnTo>
                <a:lnTo>
                  <a:pt x="49656" y="583971"/>
                </a:lnTo>
                <a:close/>
              </a:path>
              <a:path w="600709" h="607695">
                <a:moveTo>
                  <a:pt x="75277" y="583971"/>
                </a:moveTo>
                <a:lnTo>
                  <a:pt x="49656" y="583971"/>
                </a:lnTo>
                <a:lnTo>
                  <a:pt x="46481" y="586079"/>
                </a:lnTo>
                <a:lnTo>
                  <a:pt x="73100" y="586079"/>
                </a:lnTo>
                <a:lnTo>
                  <a:pt x="75277" y="583971"/>
                </a:lnTo>
                <a:close/>
              </a:path>
              <a:path w="600709" h="607695">
                <a:moveTo>
                  <a:pt x="598170" y="0"/>
                </a:moveTo>
                <a:lnTo>
                  <a:pt x="596646" y="253"/>
                </a:lnTo>
                <a:lnTo>
                  <a:pt x="595756" y="1269"/>
                </a:lnTo>
                <a:lnTo>
                  <a:pt x="487412" y="127693"/>
                </a:lnTo>
                <a:lnTo>
                  <a:pt x="386743" y="239758"/>
                </a:lnTo>
                <a:lnTo>
                  <a:pt x="294640" y="334771"/>
                </a:lnTo>
                <a:lnTo>
                  <a:pt x="215646" y="412114"/>
                </a:lnTo>
                <a:lnTo>
                  <a:pt x="152526" y="476630"/>
                </a:lnTo>
                <a:lnTo>
                  <a:pt x="111787" y="519424"/>
                </a:lnTo>
                <a:lnTo>
                  <a:pt x="69596" y="562990"/>
                </a:lnTo>
                <a:lnTo>
                  <a:pt x="47934" y="584629"/>
                </a:lnTo>
                <a:lnTo>
                  <a:pt x="49656" y="583971"/>
                </a:lnTo>
                <a:lnTo>
                  <a:pt x="75277" y="583971"/>
                </a:lnTo>
                <a:lnTo>
                  <a:pt x="83185" y="576313"/>
                </a:lnTo>
                <a:lnTo>
                  <a:pt x="118618" y="540511"/>
                </a:lnTo>
                <a:lnTo>
                  <a:pt x="166750" y="490473"/>
                </a:lnTo>
                <a:lnTo>
                  <a:pt x="229616" y="425957"/>
                </a:lnTo>
                <a:lnTo>
                  <a:pt x="308991" y="348614"/>
                </a:lnTo>
                <a:lnTo>
                  <a:pt x="401193" y="252221"/>
                </a:lnTo>
                <a:lnTo>
                  <a:pt x="499618" y="137668"/>
                </a:lnTo>
                <a:lnTo>
                  <a:pt x="499999" y="137287"/>
                </a:lnTo>
                <a:lnTo>
                  <a:pt x="599821" y="4571"/>
                </a:lnTo>
                <a:lnTo>
                  <a:pt x="600582" y="3428"/>
                </a:lnTo>
                <a:lnTo>
                  <a:pt x="600455" y="1777"/>
                </a:lnTo>
                <a:lnTo>
                  <a:pt x="598170" y="0"/>
                </a:lnTo>
                <a:close/>
              </a:path>
              <a:path w="600709" h="607695">
                <a:moveTo>
                  <a:pt x="17934" y="550417"/>
                </a:moveTo>
                <a:lnTo>
                  <a:pt x="18008" y="551052"/>
                </a:lnTo>
                <a:lnTo>
                  <a:pt x="18084" y="551307"/>
                </a:lnTo>
                <a:lnTo>
                  <a:pt x="18199" y="551688"/>
                </a:lnTo>
                <a:lnTo>
                  <a:pt x="18313" y="552069"/>
                </a:lnTo>
                <a:lnTo>
                  <a:pt x="20954" y="556640"/>
                </a:lnTo>
                <a:lnTo>
                  <a:pt x="24806" y="566673"/>
                </a:lnTo>
                <a:lnTo>
                  <a:pt x="25168" y="567659"/>
                </a:lnTo>
                <a:lnTo>
                  <a:pt x="26797" y="574738"/>
                </a:lnTo>
                <a:lnTo>
                  <a:pt x="29562" y="582250"/>
                </a:lnTo>
                <a:lnTo>
                  <a:pt x="30283" y="583971"/>
                </a:lnTo>
                <a:lnTo>
                  <a:pt x="30396" y="584144"/>
                </a:lnTo>
                <a:lnTo>
                  <a:pt x="31369" y="584365"/>
                </a:lnTo>
                <a:lnTo>
                  <a:pt x="37020" y="580974"/>
                </a:lnTo>
                <a:lnTo>
                  <a:pt x="37180" y="580974"/>
                </a:lnTo>
                <a:lnTo>
                  <a:pt x="38226" y="577100"/>
                </a:lnTo>
                <a:lnTo>
                  <a:pt x="31496" y="564895"/>
                </a:lnTo>
                <a:lnTo>
                  <a:pt x="30658" y="563698"/>
                </a:lnTo>
                <a:lnTo>
                  <a:pt x="29394" y="562355"/>
                </a:lnTo>
                <a:lnTo>
                  <a:pt x="29082" y="562355"/>
                </a:lnTo>
                <a:lnTo>
                  <a:pt x="27940" y="560832"/>
                </a:lnTo>
                <a:lnTo>
                  <a:pt x="28297" y="560832"/>
                </a:lnTo>
                <a:lnTo>
                  <a:pt x="26924" y="558164"/>
                </a:lnTo>
                <a:lnTo>
                  <a:pt x="24765" y="555624"/>
                </a:lnTo>
                <a:lnTo>
                  <a:pt x="22960" y="554354"/>
                </a:lnTo>
                <a:lnTo>
                  <a:pt x="22605" y="554354"/>
                </a:lnTo>
                <a:lnTo>
                  <a:pt x="21336" y="553211"/>
                </a:lnTo>
                <a:lnTo>
                  <a:pt x="21626" y="553211"/>
                </a:lnTo>
                <a:lnTo>
                  <a:pt x="20320" y="551688"/>
                </a:lnTo>
                <a:lnTo>
                  <a:pt x="19900" y="551307"/>
                </a:lnTo>
                <a:lnTo>
                  <a:pt x="18669" y="551307"/>
                </a:lnTo>
                <a:lnTo>
                  <a:pt x="17934" y="550417"/>
                </a:lnTo>
                <a:close/>
              </a:path>
              <a:path w="600709" h="607695">
                <a:moveTo>
                  <a:pt x="20632" y="572899"/>
                </a:moveTo>
                <a:lnTo>
                  <a:pt x="25780" y="580643"/>
                </a:lnTo>
                <a:lnTo>
                  <a:pt x="27453" y="583332"/>
                </a:lnTo>
                <a:lnTo>
                  <a:pt x="27558" y="583501"/>
                </a:lnTo>
                <a:lnTo>
                  <a:pt x="30396" y="584144"/>
                </a:lnTo>
                <a:lnTo>
                  <a:pt x="30283" y="583971"/>
                </a:lnTo>
                <a:lnTo>
                  <a:pt x="29562" y="582250"/>
                </a:lnTo>
                <a:lnTo>
                  <a:pt x="27208" y="575856"/>
                </a:lnTo>
                <a:lnTo>
                  <a:pt x="27050" y="575856"/>
                </a:lnTo>
                <a:lnTo>
                  <a:pt x="26651" y="574116"/>
                </a:lnTo>
                <a:lnTo>
                  <a:pt x="26549" y="573671"/>
                </a:lnTo>
                <a:lnTo>
                  <a:pt x="21717" y="573671"/>
                </a:lnTo>
                <a:lnTo>
                  <a:pt x="20632" y="572899"/>
                </a:lnTo>
                <a:close/>
              </a:path>
              <a:path w="600709" h="607695">
                <a:moveTo>
                  <a:pt x="26797" y="574738"/>
                </a:moveTo>
                <a:lnTo>
                  <a:pt x="27050" y="575856"/>
                </a:lnTo>
                <a:lnTo>
                  <a:pt x="27208" y="575856"/>
                </a:lnTo>
                <a:lnTo>
                  <a:pt x="26797" y="574738"/>
                </a:lnTo>
                <a:close/>
              </a:path>
              <a:path w="600709" h="607695">
                <a:moveTo>
                  <a:pt x="19991" y="571909"/>
                </a:moveTo>
                <a:lnTo>
                  <a:pt x="20632" y="572899"/>
                </a:lnTo>
                <a:lnTo>
                  <a:pt x="21717" y="573671"/>
                </a:lnTo>
                <a:lnTo>
                  <a:pt x="19991" y="571909"/>
                </a:lnTo>
                <a:close/>
              </a:path>
              <a:path w="600709" h="607695">
                <a:moveTo>
                  <a:pt x="26144" y="571909"/>
                </a:moveTo>
                <a:lnTo>
                  <a:pt x="19991" y="571909"/>
                </a:lnTo>
                <a:lnTo>
                  <a:pt x="21717" y="573671"/>
                </a:lnTo>
                <a:lnTo>
                  <a:pt x="26549" y="573671"/>
                </a:lnTo>
                <a:lnTo>
                  <a:pt x="26144" y="571909"/>
                </a:lnTo>
                <a:close/>
              </a:path>
              <a:path w="600709" h="607695">
                <a:moveTo>
                  <a:pt x="15318" y="567659"/>
                </a:moveTo>
                <a:lnTo>
                  <a:pt x="17018" y="569976"/>
                </a:lnTo>
                <a:lnTo>
                  <a:pt x="18669" y="571499"/>
                </a:lnTo>
                <a:lnTo>
                  <a:pt x="20632" y="572899"/>
                </a:lnTo>
                <a:lnTo>
                  <a:pt x="19974" y="571909"/>
                </a:lnTo>
                <a:lnTo>
                  <a:pt x="26144" y="571909"/>
                </a:lnTo>
                <a:lnTo>
                  <a:pt x="25350" y="568451"/>
                </a:lnTo>
                <a:lnTo>
                  <a:pt x="17018" y="568451"/>
                </a:lnTo>
                <a:lnTo>
                  <a:pt x="15318" y="567659"/>
                </a:lnTo>
                <a:close/>
              </a:path>
              <a:path w="600709" h="607695">
                <a:moveTo>
                  <a:pt x="14224" y="566165"/>
                </a:moveTo>
                <a:lnTo>
                  <a:pt x="15318" y="567659"/>
                </a:lnTo>
                <a:lnTo>
                  <a:pt x="17018" y="568451"/>
                </a:lnTo>
                <a:lnTo>
                  <a:pt x="14224" y="566165"/>
                </a:lnTo>
                <a:close/>
              </a:path>
              <a:path w="600709" h="607695">
                <a:moveTo>
                  <a:pt x="24612" y="566165"/>
                </a:moveTo>
                <a:lnTo>
                  <a:pt x="14224" y="566165"/>
                </a:lnTo>
                <a:lnTo>
                  <a:pt x="17018" y="568451"/>
                </a:lnTo>
                <a:lnTo>
                  <a:pt x="25350" y="568451"/>
                </a:lnTo>
                <a:lnTo>
                  <a:pt x="25168" y="567659"/>
                </a:lnTo>
                <a:lnTo>
                  <a:pt x="24612" y="566165"/>
                </a:lnTo>
                <a:close/>
              </a:path>
              <a:path w="600709" h="607695">
                <a:moveTo>
                  <a:pt x="9292" y="563698"/>
                </a:moveTo>
                <a:lnTo>
                  <a:pt x="11429" y="565530"/>
                </a:lnTo>
                <a:lnTo>
                  <a:pt x="13207" y="566673"/>
                </a:lnTo>
                <a:lnTo>
                  <a:pt x="15318" y="567659"/>
                </a:lnTo>
                <a:lnTo>
                  <a:pt x="14224" y="566165"/>
                </a:lnTo>
                <a:lnTo>
                  <a:pt x="24612" y="566165"/>
                </a:lnTo>
                <a:lnTo>
                  <a:pt x="23949" y="564427"/>
                </a:lnTo>
                <a:lnTo>
                  <a:pt x="23886" y="564260"/>
                </a:lnTo>
                <a:lnTo>
                  <a:pt x="10287" y="564260"/>
                </a:lnTo>
                <a:lnTo>
                  <a:pt x="9292" y="563698"/>
                </a:lnTo>
                <a:close/>
              </a:path>
              <a:path w="600709" h="607695">
                <a:moveTo>
                  <a:pt x="23498" y="563244"/>
                </a:moveTo>
                <a:lnTo>
                  <a:pt x="8763" y="563244"/>
                </a:lnTo>
                <a:lnTo>
                  <a:pt x="10287" y="564260"/>
                </a:lnTo>
                <a:lnTo>
                  <a:pt x="23886" y="564260"/>
                </a:lnTo>
                <a:lnTo>
                  <a:pt x="23498" y="563244"/>
                </a:lnTo>
                <a:close/>
              </a:path>
              <a:path w="600709" h="607695">
                <a:moveTo>
                  <a:pt x="8763" y="563244"/>
                </a:moveTo>
                <a:lnTo>
                  <a:pt x="9292" y="563698"/>
                </a:lnTo>
                <a:lnTo>
                  <a:pt x="9837" y="564007"/>
                </a:lnTo>
                <a:lnTo>
                  <a:pt x="9443" y="563698"/>
                </a:lnTo>
                <a:lnTo>
                  <a:pt x="8763" y="563244"/>
                </a:lnTo>
                <a:close/>
              </a:path>
              <a:path w="600709" h="607695">
                <a:moveTo>
                  <a:pt x="4064" y="559435"/>
                </a:moveTo>
                <a:lnTo>
                  <a:pt x="4318" y="559942"/>
                </a:lnTo>
                <a:lnTo>
                  <a:pt x="7366" y="562610"/>
                </a:lnTo>
                <a:lnTo>
                  <a:pt x="9292" y="563698"/>
                </a:lnTo>
                <a:lnTo>
                  <a:pt x="8763" y="563244"/>
                </a:lnTo>
                <a:lnTo>
                  <a:pt x="23498" y="563244"/>
                </a:lnTo>
                <a:lnTo>
                  <a:pt x="22286" y="560069"/>
                </a:lnTo>
                <a:lnTo>
                  <a:pt x="4825" y="560069"/>
                </a:lnTo>
                <a:lnTo>
                  <a:pt x="4064" y="559435"/>
                </a:lnTo>
                <a:close/>
              </a:path>
              <a:path w="600709" h="607695">
                <a:moveTo>
                  <a:pt x="27940" y="560832"/>
                </a:moveTo>
                <a:lnTo>
                  <a:pt x="29082" y="562355"/>
                </a:lnTo>
                <a:lnTo>
                  <a:pt x="28717" y="561646"/>
                </a:lnTo>
                <a:lnTo>
                  <a:pt x="27940" y="560832"/>
                </a:lnTo>
                <a:close/>
              </a:path>
              <a:path w="600709" h="607695">
                <a:moveTo>
                  <a:pt x="28717" y="561646"/>
                </a:moveTo>
                <a:lnTo>
                  <a:pt x="29082" y="562355"/>
                </a:lnTo>
                <a:lnTo>
                  <a:pt x="29394" y="562355"/>
                </a:lnTo>
                <a:lnTo>
                  <a:pt x="28717" y="561646"/>
                </a:lnTo>
                <a:close/>
              </a:path>
              <a:path w="600709" h="607695">
                <a:moveTo>
                  <a:pt x="28297" y="560832"/>
                </a:moveTo>
                <a:lnTo>
                  <a:pt x="27940" y="560832"/>
                </a:lnTo>
                <a:lnTo>
                  <a:pt x="28717" y="561646"/>
                </a:lnTo>
                <a:lnTo>
                  <a:pt x="28297" y="560832"/>
                </a:lnTo>
                <a:close/>
              </a:path>
              <a:path w="600709" h="607695">
                <a:moveTo>
                  <a:pt x="21559" y="558164"/>
                </a:moveTo>
                <a:lnTo>
                  <a:pt x="3048" y="558164"/>
                </a:lnTo>
                <a:lnTo>
                  <a:pt x="4707" y="559942"/>
                </a:lnTo>
                <a:lnTo>
                  <a:pt x="4825" y="560069"/>
                </a:lnTo>
                <a:lnTo>
                  <a:pt x="22286" y="560069"/>
                </a:lnTo>
                <a:lnTo>
                  <a:pt x="21559" y="558164"/>
                </a:lnTo>
                <a:close/>
              </a:path>
              <a:path w="600709" h="607695">
                <a:moveTo>
                  <a:pt x="3048" y="558164"/>
                </a:moveTo>
                <a:lnTo>
                  <a:pt x="3817" y="559241"/>
                </a:lnTo>
                <a:lnTo>
                  <a:pt x="4673" y="559942"/>
                </a:lnTo>
                <a:lnTo>
                  <a:pt x="4233" y="559435"/>
                </a:lnTo>
                <a:lnTo>
                  <a:pt x="3048" y="558164"/>
                </a:lnTo>
                <a:close/>
              </a:path>
              <a:path w="600709" h="607695">
                <a:moveTo>
                  <a:pt x="9144" y="543051"/>
                </a:moveTo>
                <a:lnTo>
                  <a:pt x="2576" y="546448"/>
                </a:lnTo>
                <a:lnTo>
                  <a:pt x="1398" y="549340"/>
                </a:lnTo>
                <a:lnTo>
                  <a:pt x="408" y="552069"/>
                </a:lnTo>
                <a:lnTo>
                  <a:pt x="345" y="552243"/>
                </a:lnTo>
                <a:lnTo>
                  <a:pt x="1143" y="554989"/>
                </a:lnTo>
                <a:lnTo>
                  <a:pt x="1508" y="556640"/>
                </a:lnTo>
                <a:lnTo>
                  <a:pt x="1621" y="557148"/>
                </a:lnTo>
                <a:lnTo>
                  <a:pt x="1814" y="557674"/>
                </a:lnTo>
                <a:lnTo>
                  <a:pt x="3817" y="559241"/>
                </a:lnTo>
                <a:lnTo>
                  <a:pt x="3048" y="558164"/>
                </a:lnTo>
                <a:lnTo>
                  <a:pt x="21559" y="558164"/>
                </a:lnTo>
                <a:lnTo>
                  <a:pt x="20954" y="556640"/>
                </a:lnTo>
                <a:lnTo>
                  <a:pt x="18753" y="552830"/>
                </a:lnTo>
                <a:lnTo>
                  <a:pt x="18542" y="552830"/>
                </a:lnTo>
                <a:lnTo>
                  <a:pt x="17830" y="551307"/>
                </a:lnTo>
                <a:lnTo>
                  <a:pt x="17712" y="551052"/>
                </a:lnTo>
                <a:lnTo>
                  <a:pt x="18008" y="551052"/>
                </a:lnTo>
                <a:lnTo>
                  <a:pt x="17818" y="550417"/>
                </a:lnTo>
                <a:lnTo>
                  <a:pt x="17779" y="550290"/>
                </a:lnTo>
                <a:lnTo>
                  <a:pt x="17171" y="549493"/>
                </a:lnTo>
                <a:lnTo>
                  <a:pt x="16255" y="548385"/>
                </a:lnTo>
                <a:lnTo>
                  <a:pt x="17133" y="548385"/>
                </a:lnTo>
                <a:lnTo>
                  <a:pt x="16891" y="548004"/>
                </a:lnTo>
                <a:lnTo>
                  <a:pt x="14120" y="544701"/>
                </a:lnTo>
                <a:lnTo>
                  <a:pt x="13462" y="544194"/>
                </a:lnTo>
                <a:lnTo>
                  <a:pt x="9715" y="544067"/>
                </a:lnTo>
                <a:lnTo>
                  <a:pt x="13589" y="544067"/>
                </a:lnTo>
                <a:lnTo>
                  <a:pt x="9144" y="543051"/>
                </a:lnTo>
                <a:close/>
              </a:path>
              <a:path w="600709" h="607695">
                <a:moveTo>
                  <a:pt x="345" y="552243"/>
                </a:moveTo>
                <a:lnTo>
                  <a:pt x="0" y="553211"/>
                </a:lnTo>
                <a:lnTo>
                  <a:pt x="1143" y="557148"/>
                </a:lnTo>
                <a:lnTo>
                  <a:pt x="1814" y="557674"/>
                </a:lnTo>
                <a:lnTo>
                  <a:pt x="1621" y="557148"/>
                </a:lnTo>
                <a:lnTo>
                  <a:pt x="1143" y="554989"/>
                </a:lnTo>
                <a:lnTo>
                  <a:pt x="345" y="552243"/>
                </a:lnTo>
                <a:close/>
              </a:path>
              <a:path w="600709" h="607695">
                <a:moveTo>
                  <a:pt x="21336" y="553211"/>
                </a:moveTo>
                <a:lnTo>
                  <a:pt x="22605" y="554354"/>
                </a:lnTo>
                <a:lnTo>
                  <a:pt x="22067" y="553726"/>
                </a:lnTo>
                <a:lnTo>
                  <a:pt x="21336" y="553211"/>
                </a:lnTo>
                <a:close/>
              </a:path>
              <a:path w="600709" h="607695">
                <a:moveTo>
                  <a:pt x="22067" y="553726"/>
                </a:moveTo>
                <a:lnTo>
                  <a:pt x="22605" y="554354"/>
                </a:lnTo>
                <a:lnTo>
                  <a:pt x="22960" y="554354"/>
                </a:lnTo>
                <a:lnTo>
                  <a:pt x="22067" y="553726"/>
                </a:lnTo>
                <a:close/>
              </a:path>
              <a:path w="600709" h="607695">
                <a:moveTo>
                  <a:pt x="21626" y="553211"/>
                </a:moveTo>
                <a:lnTo>
                  <a:pt x="21336" y="553211"/>
                </a:lnTo>
                <a:lnTo>
                  <a:pt x="22067" y="553726"/>
                </a:lnTo>
                <a:lnTo>
                  <a:pt x="21626" y="553211"/>
                </a:lnTo>
                <a:close/>
              </a:path>
              <a:path w="600709" h="607695">
                <a:moveTo>
                  <a:pt x="18414" y="552243"/>
                </a:moveTo>
                <a:lnTo>
                  <a:pt x="18542" y="552830"/>
                </a:lnTo>
                <a:lnTo>
                  <a:pt x="18753" y="552830"/>
                </a:lnTo>
                <a:lnTo>
                  <a:pt x="18414" y="552243"/>
                </a:lnTo>
                <a:close/>
              </a:path>
              <a:path w="600709" h="607695">
                <a:moveTo>
                  <a:pt x="2576" y="546448"/>
                </a:moveTo>
                <a:lnTo>
                  <a:pt x="1777" y="546861"/>
                </a:lnTo>
                <a:lnTo>
                  <a:pt x="0" y="551052"/>
                </a:lnTo>
                <a:lnTo>
                  <a:pt x="73" y="551307"/>
                </a:lnTo>
                <a:lnTo>
                  <a:pt x="184" y="551688"/>
                </a:lnTo>
                <a:lnTo>
                  <a:pt x="294" y="552069"/>
                </a:lnTo>
                <a:lnTo>
                  <a:pt x="544" y="551688"/>
                </a:lnTo>
                <a:lnTo>
                  <a:pt x="1260" y="549683"/>
                </a:lnTo>
                <a:lnTo>
                  <a:pt x="2576" y="546448"/>
                </a:lnTo>
                <a:close/>
              </a:path>
              <a:path w="600709" h="607695">
                <a:moveTo>
                  <a:pt x="18008" y="551052"/>
                </a:moveTo>
                <a:lnTo>
                  <a:pt x="17726" y="551052"/>
                </a:lnTo>
                <a:lnTo>
                  <a:pt x="18093" y="551688"/>
                </a:lnTo>
                <a:lnTo>
                  <a:pt x="18008" y="551052"/>
                </a:lnTo>
                <a:close/>
              </a:path>
              <a:path w="600709" h="607695">
                <a:moveTo>
                  <a:pt x="17959" y="549683"/>
                </a:moveTo>
                <a:lnTo>
                  <a:pt x="18194" y="550290"/>
                </a:lnTo>
                <a:lnTo>
                  <a:pt x="18550" y="551052"/>
                </a:lnTo>
                <a:lnTo>
                  <a:pt x="18669" y="551307"/>
                </a:lnTo>
                <a:lnTo>
                  <a:pt x="19900" y="551307"/>
                </a:lnTo>
                <a:lnTo>
                  <a:pt x="18923" y="550417"/>
                </a:lnTo>
                <a:lnTo>
                  <a:pt x="17959" y="549683"/>
                </a:lnTo>
                <a:close/>
              </a:path>
              <a:path w="600709" h="607695">
                <a:moveTo>
                  <a:pt x="17508" y="549340"/>
                </a:moveTo>
                <a:lnTo>
                  <a:pt x="17606" y="549683"/>
                </a:lnTo>
                <a:lnTo>
                  <a:pt x="17829" y="550290"/>
                </a:lnTo>
                <a:lnTo>
                  <a:pt x="18459" y="551052"/>
                </a:lnTo>
                <a:lnTo>
                  <a:pt x="18254" y="550417"/>
                </a:lnTo>
                <a:lnTo>
                  <a:pt x="17911" y="549683"/>
                </a:lnTo>
                <a:lnTo>
                  <a:pt x="17710" y="549493"/>
                </a:lnTo>
                <a:lnTo>
                  <a:pt x="17508" y="549340"/>
                </a:lnTo>
                <a:close/>
              </a:path>
              <a:path w="600709" h="607695">
                <a:moveTo>
                  <a:pt x="16255" y="548385"/>
                </a:moveTo>
                <a:lnTo>
                  <a:pt x="17829" y="550290"/>
                </a:lnTo>
                <a:lnTo>
                  <a:pt x="17606" y="549683"/>
                </a:lnTo>
                <a:lnTo>
                  <a:pt x="17508" y="549340"/>
                </a:lnTo>
                <a:lnTo>
                  <a:pt x="16255" y="548385"/>
                </a:lnTo>
                <a:close/>
              </a:path>
              <a:path w="600709" h="607695">
                <a:moveTo>
                  <a:pt x="17133" y="548385"/>
                </a:moveTo>
                <a:lnTo>
                  <a:pt x="17508" y="549340"/>
                </a:lnTo>
                <a:lnTo>
                  <a:pt x="17959" y="549683"/>
                </a:lnTo>
                <a:lnTo>
                  <a:pt x="17133" y="548385"/>
                </a:lnTo>
                <a:close/>
              </a:path>
              <a:path w="600709" h="607695">
                <a:moveTo>
                  <a:pt x="17235" y="548385"/>
                </a:moveTo>
                <a:lnTo>
                  <a:pt x="16255" y="548385"/>
                </a:lnTo>
                <a:lnTo>
                  <a:pt x="17508" y="549340"/>
                </a:lnTo>
                <a:lnTo>
                  <a:pt x="17235" y="548385"/>
                </a:lnTo>
                <a:close/>
              </a:path>
              <a:path w="600709" h="607695">
                <a:moveTo>
                  <a:pt x="14120" y="544701"/>
                </a:moveTo>
                <a:lnTo>
                  <a:pt x="16891" y="548004"/>
                </a:lnTo>
                <a:lnTo>
                  <a:pt x="17133" y="548385"/>
                </a:lnTo>
                <a:lnTo>
                  <a:pt x="17126" y="548004"/>
                </a:lnTo>
                <a:lnTo>
                  <a:pt x="16800" y="546861"/>
                </a:lnTo>
                <a:lnTo>
                  <a:pt x="16929" y="546861"/>
                </a:lnTo>
                <a:lnTo>
                  <a:pt x="14120" y="544701"/>
                </a:lnTo>
                <a:close/>
              </a:path>
              <a:path w="600709" h="607695">
                <a:moveTo>
                  <a:pt x="7179" y="544067"/>
                </a:moveTo>
                <a:lnTo>
                  <a:pt x="5785" y="544067"/>
                </a:lnTo>
                <a:lnTo>
                  <a:pt x="2667" y="546226"/>
                </a:lnTo>
                <a:lnTo>
                  <a:pt x="2576" y="546448"/>
                </a:lnTo>
                <a:lnTo>
                  <a:pt x="7179" y="544067"/>
                </a:lnTo>
                <a:close/>
              </a:path>
              <a:path w="600709" h="607695">
                <a:moveTo>
                  <a:pt x="13589" y="544067"/>
                </a:moveTo>
                <a:lnTo>
                  <a:pt x="9715" y="544067"/>
                </a:lnTo>
                <a:lnTo>
                  <a:pt x="13462" y="544194"/>
                </a:lnTo>
                <a:lnTo>
                  <a:pt x="14120" y="544701"/>
                </a:lnTo>
                <a:lnTo>
                  <a:pt x="13695" y="544194"/>
                </a:lnTo>
                <a:lnTo>
                  <a:pt x="13589" y="54406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0DCB8592-30A2-37C6-1FAA-56C2E6FA9A33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9800" y="838200"/>
            <a:ext cx="3124200" cy="276148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61" rIns="0" bIns="0" rtlCol="0">
            <a:spAutoFit/>
          </a:bodyPr>
          <a:lstStyle/>
          <a:p>
            <a:pPr marL="6223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CPU</a:t>
            </a:r>
            <a:r>
              <a:rPr sz="2800" spc="-60" dirty="0"/>
              <a:t> </a:t>
            </a:r>
            <a:r>
              <a:rPr sz="2800" dirty="0"/>
              <a:t>–</a:t>
            </a:r>
            <a:r>
              <a:rPr sz="2800" spc="-50" dirty="0"/>
              <a:t> </a:t>
            </a:r>
            <a:r>
              <a:rPr sz="2800" spc="-10" dirty="0">
                <a:solidFill>
                  <a:srgbClr val="FFFF00"/>
                </a:solidFill>
              </a:rPr>
              <a:t>C</a:t>
            </a:r>
            <a:r>
              <a:rPr sz="2800" spc="-10" dirty="0"/>
              <a:t>entral</a:t>
            </a:r>
            <a:r>
              <a:rPr sz="2800" spc="-35" dirty="0"/>
              <a:t> </a:t>
            </a:r>
            <a:r>
              <a:rPr sz="2800" dirty="0">
                <a:solidFill>
                  <a:srgbClr val="FFFF00"/>
                </a:solidFill>
              </a:rPr>
              <a:t>P</a:t>
            </a:r>
            <a:r>
              <a:rPr sz="2800" dirty="0"/>
              <a:t>rocessing</a:t>
            </a:r>
            <a:r>
              <a:rPr sz="2800" spc="-60" dirty="0"/>
              <a:t> </a:t>
            </a:r>
            <a:r>
              <a:rPr sz="2800" spc="-20" dirty="0">
                <a:solidFill>
                  <a:srgbClr val="FFFF00"/>
                </a:solidFill>
              </a:rPr>
              <a:t>U</a:t>
            </a:r>
            <a:r>
              <a:rPr sz="2800" spc="-20" dirty="0"/>
              <a:t>nit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78739" y="896874"/>
            <a:ext cx="5855970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CPU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consists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following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features</a:t>
            </a:r>
            <a:r>
              <a:rPr sz="2000" spc="-1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325755" indent="-313055">
              <a:lnSpc>
                <a:spcPct val="100000"/>
              </a:lnSpc>
              <a:spcBef>
                <a:spcPts val="2400"/>
              </a:spcBef>
              <a:buFont typeface="Wingdings"/>
              <a:buChar char=""/>
              <a:tabLst>
                <a:tab pos="325755" algn="l"/>
              </a:tabLst>
            </a:pPr>
            <a:r>
              <a:rPr sz="2000" dirty="0">
                <a:latin typeface="Calibri"/>
                <a:cs typeface="Calibri"/>
              </a:rPr>
              <a:t>CPU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considered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brain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computer.</a:t>
            </a:r>
            <a:endParaRPr sz="2000">
              <a:latin typeface="Calibri"/>
              <a:cs typeface="Calibri"/>
            </a:endParaRPr>
          </a:p>
          <a:p>
            <a:pPr marL="325755" indent="-313055">
              <a:lnSpc>
                <a:spcPct val="100000"/>
              </a:lnSpc>
              <a:buFont typeface="Wingdings"/>
              <a:buChar char=""/>
              <a:tabLst>
                <a:tab pos="325755" algn="l"/>
              </a:tabLst>
            </a:pPr>
            <a:r>
              <a:rPr sz="2000" dirty="0">
                <a:latin typeface="Calibri"/>
                <a:cs typeface="Calibri"/>
              </a:rPr>
              <a:t>CPU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performs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types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processing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operations.</a:t>
            </a:r>
            <a:endParaRPr sz="2000">
              <a:latin typeface="Calibri"/>
              <a:cs typeface="Calibri"/>
            </a:endParaRPr>
          </a:p>
          <a:p>
            <a:pPr marL="12700" marR="1519555" indent="313055">
              <a:lnSpc>
                <a:spcPct val="100000"/>
              </a:lnSpc>
              <a:buFont typeface="Wingdings"/>
              <a:buChar char=""/>
              <a:tabLst>
                <a:tab pos="325755" algn="l"/>
              </a:tabLst>
            </a:pPr>
            <a:r>
              <a:rPr sz="2000" dirty="0">
                <a:latin typeface="Calibri"/>
                <a:cs typeface="Calibri"/>
              </a:rPr>
              <a:t>It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stores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intermediate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results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instructions(program).</a:t>
            </a:r>
            <a:endParaRPr sz="2000">
              <a:latin typeface="Calibri"/>
              <a:cs typeface="Calibri"/>
            </a:endParaRPr>
          </a:p>
          <a:p>
            <a:pPr marL="326390" indent="-313690">
              <a:lnSpc>
                <a:spcPct val="100000"/>
              </a:lnSpc>
              <a:buFont typeface="Wingdings"/>
              <a:buChar char=""/>
              <a:tabLst>
                <a:tab pos="326390" algn="l"/>
              </a:tabLst>
            </a:pPr>
            <a:r>
              <a:rPr sz="2000" dirty="0">
                <a:latin typeface="Calibri"/>
                <a:cs typeface="Calibri"/>
              </a:rPr>
              <a:t>It</a:t>
            </a:r>
            <a:r>
              <a:rPr sz="2000" spc="3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controls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operation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computer.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5800" y="3657600"/>
            <a:ext cx="3733800" cy="26670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00" y="3971544"/>
            <a:ext cx="3505200" cy="2353056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BC834154-BA0E-6F27-00C7-28EE2767BDA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219200"/>
            <a:ext cx="8290321" cy="51054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67378" y="3759"/>
            <a:ext cx="8102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00"/>
                </a:solidFill>
              </a:rPr>
              <a:t>Hardware</a:t>
            </a:r>
            <a:endParaRPr sz="2000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9400" y="685800"/>
            <a:ext cx="2514600" cy="1676400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CBC62DF0-AFB8-5C07-0117-F889884907CC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975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Memory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1001013"/>
            <a:ext cx="8541385" cy="4018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0855" indent="-478155">
              <a:lnSpc>
                <a:spcPct val="100000"/>
              </a:lnSpc>
              <a:spcBef>
                <a:spcPts val="95"/>
              </a:spcBef>
              <a:buFont typeface="Wingdings"/>
              <a:buChar char=""/>
              <a:tabLst>
                <a:tab pos="490855" algn="l"/>
              </a:tabLst>
            </a:pP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store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instructions</a:t>
            </a:r>
            <a:endParaRPr sz="2800">
              <a:latin typeface="Calibri"/>
              <a:cs typeface="Calibri"/>
            </a:endParaRPr>
          </a:p>
          <a:p>
            <a:pPr marL="12700" marR="5080" indent="478155">
              <a:lnSpc>
                <a:spcPct val="100000"/>
              </a:lnSpc>
              <a:buFont typeface="Wingdings"/>
              <a:buChar char=""/>
              <a:tabLst>
                <a:tab pos="490855" algn="l"/>
              </a:tabLst>
            </a:pPr>
            <a:r>
              <a:rPr sz="2800" dirty="0">
                <a:latin typeface="Calibri"/>
                <a:cs typeface="Calibri"/>
              </a:rPr>
              <a:t>Computer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storage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space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computer </a:t>
            </a:r>
            <a:r>
              <a:rPr sz="2800" dirty="0">
                <a:latin typeface="Calibri"/>
                <a:cs typeface="Calibri"/>
              </a:rPr>
              <a:t>where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processed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instructions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required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dirty="0">
                <a:latin typeface="Calibri"/>
                <a:cs typeface="Calibri"/>
              </a:rPr>
              <a:t>processing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stored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45"/>
              </a:spcBef>
            </a:pPr>
            <a:endParaRPr sz="2800">
              <a:latin typeface="Calibri"/>
              <a:cs typeface="Calibri"/>
            </a:endParaRPr>
          </a:p>
          <a:p>
            <a:pPr marL="13081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primarily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6F2F9F"/>
                </a:solidFill>
                <a:latin typeface="Calibri"/>
                <a:cs typeface="Calibri"/>
              </a:rPr>
              <a:t>three</a:t>
            </a:r>
            <a:r>
              <a:rPr sz="2800"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6F2F9F"/>
                </a:solidFill>
                <a:latin typeface="Calibri"/>
                <a:cs typeface="Calibri"/>
              </a:rPr>
              <a:t>types</a:t>
            </a:r>
            <a:endParaRPr sz="2800">
              <a:latin typeface="Calibri"/>
              <a:cs typeface="Calibri"/>
            </a:endParaRPr>
          </a:p>
          <a:p>
            <a:pPr marL="155067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Cache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Memory</a:t>
            </a:r>
            <a:endParaRPr sz="2800">
              <a:latin typeface="Calibri"/>
              <a:cs typeface="Calibri"/>
            </a:endParaRPr>
          </a:p>
          <a:p>
            <a:pPr marL="155067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Primary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Memory/Main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Memory</a:t>
            </a:r>
            <a:endParaRPr sz="2800">
              <a:latin typeface="Calibri"/>
              <a:cs typeface="Calibri"/>
            </a:endParaRPr>
          </a:p>
          <a:p>
            <a:pPr marL="155067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Secondary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Memory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E6A8B29-AD94-C93B-2640-E29A3879B5A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975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Memory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3124200"/>
            <a:ext cx="6736080" cy="3048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739" y="848613"/>
            <a:ext cx="8611235" cy="1812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Cache</a:t>
            </a:r>
            <a:r>
              <a:rPr sz="2800" b="1" u="sng" spc="-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Memory</a:t>
            </a:r>
            <a:endParaRPr sz="2800">
              <a:latin typeface="Calibri"/>
              <a:cs typeface="Calibri"/>
            </a:endParaRPr>
          </a:p>
          <a:p>
            <a:pPr marL="12700" marR="5080" indent="408305">
              <a:lnSpc>
                <a:spcPct val="100000"/>
              </a:lnSpc>
              <a:spcBef>
                <a:spcPts val="2065"/>
              </a:spcBef>
              <a:buFont typeface="Wingdings"/>
              <a:buChar char=""/>
              <a:tabLst>
                <a:tab pos="421005" algn="l"/>
              </a:tabLst>
            </a:pPr>
            <a:r>
              <a:rPr sz="2400" dirty="0">
                <a:latin typeface="Calibri"/>
                <a:cs typeface="Calibri"/>
              </a:rPr>
              <a:t>Cache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high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semiconductor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which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CPU.</a:t>
            </a:r>
            <a:endParaRPr sz="2400">
              <a:latin typeface="Calibri"/>
              <a:cs typeface="Calibri"/>
            </a:endParaRPr>
          </a:p>
          <a:p>
            <a:pPr marL="421005" indent="-408305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421005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buffer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CPU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memory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70687CAC-0D33-4FC3-C02E-0821CF6A7CE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080261"/>
            <a:ext cx="8478520" cy="2144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Primary</a:t>
            </a:r>
            <a:r>
              <a:rPr sz="2400" b="1" u="sng" spc="-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Memory</a:t>
            </a:r>
            <a:r>
              <a:rPr sz="2400" b="1" u="sng" spc="-7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(Main</a:t>
            </a:r>
            <a:r>
              <a:rPr sz="2400" b="1" u="sng" spc="-6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Memory)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2400">
              <a:latin typeface="Calibri"/>
              <a:cs typeface="Calibri"/>
            </a:endParaRPr>
          </a:p>
          <a:p>
            <a:pPr marL="421005" indent="-408305">
              <a:lnSpc>
                <a:spcPct val="100000"/>
              </a:lnSpc>
              <a:buFont typeface="Wingdings"/>
              <a:buChar char=""/>
              <a:tabLst>
                <a:tab pos="421005" algn="l"/>
              </a:tabLst>
            </a:pPr>
            <a:r>
              <a:rPr sz="2400" dirty="0">
                <a:latin typeface="Calibri"/>
                <a:cs typeface="Calibri"/>
              </a:rPr>
              <a:t>Primary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holds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those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instructions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which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computer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currently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working</a:t>
            </a:r>
            <a:endParaRPr sz="2400">
              <a:latin typeface="Calibri"/>
              <a:cs typeface="Calibri"/>
            </a:endParaRPr>
          </a:p>
          <a:p>
            <a:pPr marL="421005" indent="-408305">
              <a:lnSpc>
                <a:spcPct val="100000"/>
              </a:lnSpc>
              <a:spcBef>
                <a:spcPts val="2039"/>
              </a:spcBef>
              <a:buFont typeface="Wingdings"/>
              <a:buChar char=""/>
              <a:tabLst>
                <a:tab pos="421005" algn="l"/>
                <a:tab pos="734695" algn="l"/>
              </a:tabLst>
            </a:pPr>
            <a:r>
              <a:rPr sz="2400" spc="-25" dirty="0">
                <a:latin typeface="Calibri"/>
                <a:cs typeface="Calibri"/>
              </a:rPr>
              <a:t>It</a:t>
            </a:r>
            <a:r>
              <a:rPr sz="2400" dirty="0">
                <a:latin typeface="Calibri"/>
                <a:cs typeface="Calibri"/>
              </a:rPr>
              <a:t>	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divided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two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subcategories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F2F9F"/>
                </a:solidFill>
                <a:latin typeface="Calibri"/>
                <a:cs typeface="Calibri"/>
              </a:rPr>
              <a:t>RAM</a:t>
            </a:r>
            <a:r>
              <a:rPr sz="2400" spc="-7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F2F9F"/>
                </a:solidFill>
                <a:latin typeface="Calibri"/>
                <a:cs typeface="Calibri"/>
              </a:rPr>
              <a:t>and</a:t>
            </a:r>
            <a:r>
              <a:rPr sz="2400" spc="-4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6F2F9F"/>
                </a:solidFill>
                <a:latin typeface="Calibri"/>
                <a:cs typeface="Calibri"/>
              </a:rPr>
              <a:t>ROM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975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Memory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4038600"/>
            <a:ext cx="3048000" cy="22875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6800" y="3962400"/>
            <a:ext cx="3951732" cy="24003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0A1A4042-A078-1355-96A1-E4B6CD9DCEF7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975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Memory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927861"/>
            <a:ext cx="8665845" cy="3104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RAM</a:t>
            </a:r>
            <a:r>
              <a:rPr sz="2400" b="1" u="sng" spc="-4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(Random</a:t>
            </a:r>
            <a:r>
              <a:rPr sz="2400" b="1" u="sng" spc="-4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Access</a:t>
            </a:r>
            <a:r>
              <a:rPr sz="2400" b="1" u="sng" spc="-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Memory)</a:t>
            </a:r>
            <a:endParaRPr sz="2400">
              <a:latin typeface="Calibri"/>
              <a:cs typeface="Calibri"/>
            </a:endParaRPr>
          </a:p>
          <a:p>
            <a:pPr marL="12700" marR="5080" indent="-8255">
              <a:lnSpc>
                <a:spcPct val="100000"/>
              </a:lnSpc>
              <a:spcBef>
                <a:spcPts val="2520"/>
              </a:spcBef>
              <a:buSzPct val="95833"/>
              <a:buFont typeface="Arial MT"/>
              <a:buChar char="•"/>
              <a:tabLst>
                <a:tab pos="118745" algn="l"/>
              </a:tabLst>
            </a:pPr>
            <a:r>
              <a:rPr sz="2400" dirty="0">
                <a:latin typeface="Calibri"/>
                <a:cs typeface="Calibri"/>
              </a:rPr>
              <a:t>	RAM(Random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Access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Memory)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internal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CPU</a:t>
            </a:r>
            <a:r>
              <a:rPr sz="2400" spc="-25" dirty="0">
                <a:latin typeface="Calibri"/>
                <a:cs typeface="Calibri"/>
              </a:rPr>
              <a:t> for </a:t>
            </a:r>
            <a:r>
              <a:rPr sz="2400" dirty="0">
                <a:latin typeface="Calibri"/>
                <a:cs typeface="Calibri"/>
              </a:rPr>
              <a:t>storing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data,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program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result.</a:t>
            </a:r>
            <a:endParaRPr sz="2400">
              <a:latin typeface="Calibri"/>
              <a:cs typeface="Calibri"/>
            </a:endParaRPr>
          </a:p>
          <a:p>
            <a:pPr marL="118745" indent="-114300">
              <a:lnSpc>
                <a:spcPct val="100000"/>
              </a:lnSpc>
              <a:buSzPct val="95833"/>
              <a:buFont typeface="Arial MT"/>
              <a:buChar char="•"/>
              <a:tabLst>
                <a:tab pos="118745" algn="l"/>
              </a:tabLst>
            </a:pPr>
            <a:r>
              <a:rPr sz="2400" spc="-10" dirty="0">
                <a:latin typeface="Calibri"/>
                <a:cs typeface="Calibri"/>
              </a:rPr>
              <a:t>Volatile</a:t>
            </a:r>
            <a:endParaRPr sz="2400">
              <a:latin typeface="Calibri"/>
              <a:cs typeface="Calibri"/>
            </a:endParaRPr>
          </a:p>
          <a:p>
            <a:pPr marL="118745" indent="-114300">
              <a:lnSpc>
                <a:spcPct val="100000"/>
              </a:lnSpc>
              <a:spcBef>
                <a:spcPts val="1560"/>
              </a:spcBef>
              <a:buSzPct val="95833"/>
              <a:buFont typeface="Arial MT"/>
              <a:buChar char="•"/>
              <a:tabLst>
                <a:tab pos="118745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two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types—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Static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RAM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Dynamic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RAM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4191000"/>
            <a:ext cx="4267200" cy="21991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7800" y="3158489"/>
            <a:ext cx="3429000" cy="293751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ABA0CF9-84C3-89FA-0E40-A419D5E865E3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849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Memory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400" y="2438400"/>
            <a:ext cx="3352800" cy="22357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2057400"/>
            <a:ext cx="4648200" cy="380169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35940" y="927861"/>
            <a:ext cx="4025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RAM</a:t>
            </a:r>
            <a:r>
              <a:rPr sz="2400" b="1" u="sng" spc="-4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(Random</a:t>
            </a:r>
            <a:r>
              <a:rPr sz="2400" b="1" u="sng" spc="-4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Access</a:t>
            </a:r>
            <a:r>
              <a:rPr sz="2400" b="1" u="sng" spc="-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Memory)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BA3A1E78-CF0F-6918-DB9C-4789BCB5D420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775461"/>
            <a:ext cx="8477250" cy="1732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Read</a:t>
            </a:r>
            <a:r>
              <a:rPr sz="2400" b="1" u="sng" spc="-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Only</a:t>
            </a:r>
            <a:r>
              <a:rPr sz="2400" b="1" u="sng" spc="-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Memory</a:t>
            </a:r>
            <a:r>
              <a:rPr sz="2400" b="1" u="sng" spc="-8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(ROM)</a:t>
            </a:r>
            <a:endParaRPr sz="2400">
              <a:latin typeface="Calibri"/>
              <a:cs typeface="Calibri"/>
            </a:endParaRPr>
          </a:p>
          <a:p>
            <a:pPr marL="423545" indent="-410845">
              <a:lnSpc>
                <a:spcPct val="100000"/>
              </a:lnSpc>
              <a:spcBef>
                <a:spcPts val="1920"/>
              </a:spcBef>
              <a:buFont typeface="Wingdings"/>
              <a:buChar char=""/>
              <a:tabLst>
                <a:tab pos="42354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cannot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write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it.</a:t>
            </a:r>
            <a:endParaRPr sz="2400">
              <a:latin typeface="Calibri"/>
              <a:cs typeface="Calibri"/>
            </a:endParaRPr>
          </a:p>
          <a:p>
            <a:pPr marL="423545" indent="-410845">
              <a:lnSpc>
                <a:spcPct val="100000"/>
              </a:lnSpc>
              <a:buFont typeface="Wingdings"/>
              <a:buChar char=""/>
              <a:tabLst>
                <a:tab pos="423545" algn="l"/>
              </a:tabLst>
            </a:pPr>
            <a:r>
              <a:rPr sz="2400" spc="-20" dirty="0">
                <a:latin typeface="Calibri"/>
                <a:cs typeface="Calibri"/>
              </a:rPr>
              <a:t>Non-</a:t>
            </a:r>
            <a:r>
              <a:rPr sz="2400" spc="-10" dirty="0">
                <a:latin typeface="Calibri"/>
                <a:cs typeface="Calibri"/>
              </a:rPr>
              <a:t>volatile.</a:t>
            </a:r>
            <a:endParaRPr sz="2400">
              <a:latin typeface="Calibri"/>
              <a:cs typeface="Calibri"/>
            </a:endParaRPr>
          </a:p>
          <a:p>
            <a:pPr marL="423545" indent="-410845">
              <a:lnSpc>
                <a:spcPct val="100000"/>
              </a:lnSpc>
              <a:buFont typeface="Wingdings"/>
              <a:buChar char=""/>
              <a:tabLst>
                <a:tab pos="423545" algn="l"/>
                <a:tab pos="4798060" algn="l"/>
                <a:tab pos="5734050" algn="l"/>
              </a:tabLst>
            </a:pPr>
            <a:r>
              <a:rPr sz="2400" spc="-10" dirty="0">
                <a:latin typeface="Calibri"/>
                <a:cs typeface="Calibri"/>
              </a:rPr>
              <a:t>Information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stored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permanently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during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manufacture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975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Memory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4653" y="3206526"/>
            <a:ext cx="2808945" cy="29637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000" y="3124200"/>
            <a:ext cx="3810000" cy="302209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59FB05B7-AF83-C249-FC02-4700846264E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004061"/>
            <a:ext cx="1290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Computer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3199003"/>
            <a:ext cx="8065770" cy="2806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2479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  <a:tab pos="559435" algn="l"/>
              </a:tabLst>
            </a:pP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Calibri"/>
                <a:cs typeface="Calibri"/>
              </a:rPr>
              <a:t>Computer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electronic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device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stores,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retrieves,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processes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Wingdings"/>
              <a:buChar char=""/>
              <a:tabLst>
                <a:tab pos="355600" algn="l"/>
                <a:tab pos="559435" algn="l"/>
              </a:tabLst>
            </a:pP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takes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information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output.</a:t>
            </a:r>
            <a:endParaRPr sz="2400">
              <a:latin typeface="Calibri"/>
              <a:cs typeface="Calibri"/>
            </a:endParaRPr>
          </a:p>
          <a:p>
            <a:pPr marL="559435" indent="-546735">
              <a:lnSpc>
                <a:spcPct val="100000"/>
              </a:lnSpc>
              <a:spcBef>
                <a:spcPts val="575"/>
              </a:spcBef>
              <a:buFont typeface="Wingdings"/>
              <a:buChar char=""/>
              <a:tabLst>
                <a:tab pos="559435" algn="l"/>
              </a:tabLst>
            </a:pPr>
            <a:r>
              <a:rPr sz="2400" dirty="0">
                <a:latin typeface="Calibri"/>
                <a:cs typeface="Calibri"/>
              </a:rPr>
              <a:t>Processed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information.</a:t>
            </a:r>
            <a:endParaRPr sz="2400">
              <a:latin typeface="Calibri"/>
              <a:cs typeface="Calibri"/>
            </a:endParaRPr>
          </a:p>
          <a:p>
            <a:pPr marL="355600" marR="240665" indent="-342900">
              <a:lnSpc>
                <a:spcPct val="100000"/>
              </a:lnSpc>
              <a:spcBef>
                <a:spcPts val="580"/>
              </a:spcBef>
              <a:buFont typeface="Wingdings"/>
              <a:buChar char=""/>
              <a:tabLst>
                <a:tab pos="355600" algn="l"/>
                <a:tab pos="559435" algn="l"/>
              </a:tabLst>
            </a:pP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processed,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directed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software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performed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hardware.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09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  <a:r>
              <a:rPr spc="-80" dirty="0"/>
              <a:t> </a:t>
            </a:r>
            <a:r>
              <a:rPr dirty="0"/>
              <a:t>to</a:t>
            </a:r>
            <a:r>
              <a:rPr spc="-105" dirty="0"/>
              <a:t> </a:t>
            </a:r>
            <a:r>
              <a:rPr spc="-10" dirty="0"/>
              <a:t>computer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00" y="838200"/>
            <a:ext cx="3619500" cy="208635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459105">
              <a:lnSpc>
                <a:spcPts val="1240"/>
              </a:lnSpc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27CA52-4404-A3B9-5B8F-EA7A0A72C934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975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Memory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20013"/>
            <a:ext cx="6417310" cy="2707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Secondary</a:t>
            </a:r>
            <a:r>
              <a:rPr sz="2800" b="1" u="sng" spc="-1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Memory</a:t>
            </a:r>
            <a:endParaRPr sz="2800">
              <a:latin typeface="Calibri"/>
              <a:cs typeface="Calibri"/>
            </a:endParaRPr>
          </a:p>
          <a:p>
            <a:pPr marL="492125" indent="-479425">
              <a:lnSpc>
                <a:spcPct val="100000"/>
              </a:lnSpc>
              <a:spcBef>
                <a:spcPts val="2065"/>
              </a:spcBef>
              <a:buFont typeface="Wingdings"/>
              <a:buChar char=""/>
              <a:tabLst>
                <a:tab pos="492125" algn="l"/>
              </a:tabLst>
            </a:pPr>
            <a:r>
              <a:rPr sz="2400" dirty="0">
                <a:latin typeface="Calibri"/>
                <a:cs typeface="Calibri"/>
              </a:rPr>
              <a:t>Also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known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external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non-volatile.</a:t>
            </a:r>
            <a:endParaRPr sz="2400">
              <a:latin typeface="Calibri"/>
              <a:cs typeface="Calibri"/>
            </a:endParaRPr>
          </a:p>
          <a:p>
            <a:pPr marL="492125" indent="-479425">
              <a:lnSpc>
                <a:spcPct val="100000"/>
              </a:lnSpc>
              <a:buFont typeface="Wingdings"/>
              <a:buChar char=""/>
              <a:tabLst>
                <a:tab pos="492125" algn="l"/>
              </a:tabLst>
            </a:pPr>
            <a:r>
              <a:rPr sz="2400" dirty="0">
                <a:latin typeface="Calibri"/>
                <a:cs typeface="Calibri"/>
              </a:rPr>
              <a:t>Slower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memory.</a:t>
            </a:r>
            <a:endParaRPr sz="2400">
              <a:latin typeface="Calibri"/>
              <a:cs typeface="Calibri"/>
            </a:endParaRPr>
          </a:p>
          <a:p>
            <a:pPr marL="492125" indent="-47942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492125" algn="l"/>
                <a:tab pos="2600325" algn="l"/>
              </a:tabLst>
            </a:pPr>
            <a:r>
              <a:rPr sz="2400" dirty="0">
                <a:latin typeface="Calibri"/>
                <a:cs typeface="Calibri"/>
              </a:rPr>
              <a:t>Used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storing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data/information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permanently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20"/>
              </a:spcBef>
            </a:pPr>
            <a:endParaRPr sz="24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Floppy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Drive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2600" y="3962400"/>
            <a:ext cx="3581400" cy="23252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015" y="4114800"/>
            <a:ext cx="4672584" cy="21336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EDD933F-15D3-18BB-E674-266F3F9F21A0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975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Memory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20013"/>
            <a:ext cx="2909570" cy="1021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8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Secondary</a:t>
            </a:r>
            <a:r>
              <a:rPr sz="2800" b="1" u="sng" spc="-1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Memory</a:t>
            </a:r>
            <a:endParaRPr sz="2800">
              <a:latin typeface="Calibri"/>
              <a:cs typeface="Calibri"/>
            </a:endParaRPr>
          </a:p>
          <a:p>
            <a:pPr marR="15240" algn="ctr">
              <a:lnSpc>
                <a:spcPct val="100000"/>
              </a:lnSpc>
              <a:spcBef>
                <a:spcPts val="2085"/>
              </a:spcBef>
            </a:pPr>
            <a:r>
              <a:rPr sz="2000" b="1" dirty="0">
                <a:latin typeface="Palatino Linotype"/>
                <a:cs typeface="Palatino Linotype"/>
              </a:rPr>
              <a:t>Hard</a:t>
            </a:r>
            <a:r>
              <a:rPr sz="2000" b="1" spc="-20" dirty="0">
                <a:latin typeface="Palatino Linotype"/>
                <a:cs typeface="Palatino Linotype"/>
              </a:rPr>
              <a:t> </a:t>
            </a:r>
            <a:r>
              <a:rPr sz="2000" b="1" dirty="0">
                <a:latin typeface="Palatino Linotype"/>
                <a:cs typeface="Palatino Linotype"/>
              </a:rPr>
              <a:t>Disk</a:t>
            </a:r>
            <a:r>
              <a:rPr sz="2000" b="1" spc="-10" dirty="0">
                <a:latin typeface="Palatino Linotype"/>
                <a:cs typeface="Palatino Linotype"/>
              </a:rPr>
              <a:t> </a:t>
            </a:r>
            <a:r>
              <a:rPr sz="2000" b="1" dirty="0">
                <a:latin typeface="Palatino Linotype"/>
                <a:cs typeface="Palatino Linotype"/>
              </a:rPr>
              <a:t>or</a:t>
            </a:r>
            <a:r>
              <a:rPr sz="2000" b="1" spc="-10" dirty="0">
                <a:latin typeface="Palatino Linotype"/>
                <a:cs typeface="Palatino Linotype"/>
              </a:rPr>
              <a:t> Drive</a:t>
            </a:r>
            <a:endParaRPr sz="200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2362200"/>
            <a:ext cx="4038600" cy="25100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4927" y="2377439"/>
            <a:ext cx="3324984" cy="249478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34E6B866-E528-4057-0BAA-B36BF5918F9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975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Memory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933" y="1663484"/>
            <a:ext cx="3976381" cy="397531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54965" algn="l"/>
              </a:tabLst>
            </a:pPr>
            <a:r>
              <a:rPr dirty="0"/>
              <a:t>Hard</a:t>
            </a:r>
            <a:r>
              <a:rPr spc="-35" dirty="0"/>
              <a:t> </a:t>
            </a:r>
            <a:r>
              <a:rPr dirty="0"/>
              <a:t>disk</a:t>
            </a:r>
            <a:r>
              <a:rPr spc="-15" dirty="0"/>
              <a:t> </a:t>
            </a:r>
            <a:r>
              <a:rPr dirty="0"/>
              <a:t>is</a:t>
            </a:r>
            <a:r>
              <a:rPr spc="-4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higher</a:t>
            </a:r>
            <a:r>
              <a:rPr spc="-35" dirty="0"/>
              <a:t> </a:t>
            </a:r>
            <a:r>
              <a:rPr dirty="0"/>
              <a:t>capacity</a:t>
            </a:r>
            <a:r>
              <a:rPr spc="-45" dirty="0"/>
              <a:t> </a:t>
            </a:r>
            <a:r>
              <a:rPr spc="-10" dirty="0"/>
              <a:t>drive.</a:t>
            </a:r>
          </a:p>
          <a:p>
            <a:pPr marL="355600" marR="116839" indent="-342900">
              <a:lnSpc>
                <a:spcPct val="100000"/>
              </a:lnSpc>
              <a:spcBef>
                <a:spcPts val="48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/>
              <a:t>It</a:t>
            </a:r>
            <a:r>
              <a:rPr spc="-65" dirty="0"/>
              <a:t> </a:t>
            </a:r>
            <a:r>
              <a:rPr dirty="0"/>
              <a:t>also</a:t>
            </a:r>
            <a:r>
              <a:rPr spc="-40" dirty="0"/>
              <a:t> </a:t>
            </a:r>
            <a:r>
              <a:rPr dirty="0"/>
              <a:t>stores</a:t>
            </a:r>
            <a:r>
              <a:rPr spc="-45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dirty="0"/>
              <a:t>operating</a:t>
            </a:r>
            <a:r>
              <a:rPr spc="-60" dirty="0"/>
              <a:t> </a:t>
            </a:r>
            <a:r>
              <a:rPr spc="-10" dirty="0"/>
              <a:t>system </a:t>
            </a:r>
            <a:r>
              <a:rPr dirty="0"/>
              <a:t>which</a:t>
            </a:r>
            <a:r>
              <a:rPr spc="-20" dirty="0"/>
              <a:t> </a:t>
            </a:r>
            <a:r>
              <a:rPr dirty="0"/>
              <a:t>runs</a:t>
            </a:r>
            <a:r>
              <a:rPr spc="-25" dirty="0"/>
              <a:t> </a:t>
            </a:r>
            <a:r>
              <a:rPr dirty="0"/>
              <a:t>when</a:t>
            </a:r>
            <a:r>
              <a:rPr spc="-20" dirty="0"/>
              <a:t> </a:t>
            </a:r>
            <a:r>
              <a:rPr dirty="0"/>
              <a:t>we</a:t>
            </a:r>
            <a:r>
              <a:rPr spc="-25" dirty="0"/>
              <a:t> </a:t>
            </a:r>
            <a:r>
              <a:rPr dirty="0"/>
              <a:t>turn</a:t>
            </a:r>
            <a:r>
              <a:rPr spc="-15" dirty="0"/>
              <a:t> </a:t>
            </a:r>
            <a:r>
              <a:rPr dirty="0"/>
              <a:t>on</a:t>
            </a:r>
            <a:r>
              <a:rPr spc="-40" dirty="0"/>
              <a:t> </a:t>
            </a:r>
            <a:r>
              <a:rPr spc="-25" dirty="0"/>
              <a:t>the </a:t>
            </a:r>
            <a:r>
              <a:rPr spc="-10" dirty="0"/>
              <a:t>computer.</a:t>
            </a:r>
          </a:p>
          <a:p>
            <a:pPr marL="354965" indent="-342265">
              <a:lnSpc>
                <a:spcPct val="100000"/>
              </a:lnSpc>
              <a:spcBef>
                <a:spcPts val="484"/>
              </a:spcBef>
              <a:buFont typeface="Wingdings"/>
              <a:buChar char=""/>
              <a:tabLst>
                <a:tab pos="354965" algn="l"/>
              </a:tabLst>
            </a:pPr>
            <a:r>
              <a:rPr spc="-10" dirty="0"/>
              <a:t>Non-volatile</a:t>
            </a: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Font typeface="Wingdings"/>
              <a:buChar char=""/>
              <a:tabLst>
                <a:tab pos="354965" algn="l"/>
              </a:tabLst>
            </a:pPr>
            <a:r>
              <a:rPr dirty="0"/>
              <a:t>Stores</a:t>
            </a:r>
            <a:r>
              <a:rPr spc="-45" dirty="0"/>
              <a:t> </a:t>
            </a:r>
            <a:r>
              <a:rPr dirty="0"/>
              <a:t>data</a:t>
            </a:r>
            <a:r>
              <a:rPr spc="-50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dirty="0"/>
              <a:t>magnetic</a:t>
            </a:r>
            <a:r>
              <a:rPr spc="-45" dirty="0"/>
              <a:t> </a:t>
            </a:r>
            <a:r>
              <a:rPr spc="-20" dirty="0"/>
              <a:t>disk</a:t>
            </a:r>
          </a:p>
          <a:p>
            <a:pPr marL="1212850" lvl="1" indent="-285750">
              <a:lnSpc>
                <a:spcPct val="100000"/>
              </a:lnSpc>
              <a:spcBef>
                <a:spcPts val="480"/>
              </a:spcBef>
              <a:buFont typeface="Wingdings"/>
              <a:buChar char=""/>
              <a:tabLst>
                <a:tab pos="1212850" algn="l"/>
              </a:tabLst>
            </a:pPr>
            <a:r>
              <a:rPr sz="2000" dirty="0">
                <a:latin typeface="Calibri"/>
                <a:cs typeface="Calibri"/>
              </a:rPr>
              <a:t>Speed: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very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fast,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measured</a:t>
            </a:r>
            <a:endParaRPr sz="2000">
              <a:latin typeface="Calibri"/>
              <a:cs typeface="Calibri"/>
            </a:endParaRPr>
          </a:p>
          <a:p>
            <a:pPr marL="1213485">
              <a:lnSpc>
                <a:spcPct val="100000"/>
              </a:lnSpc>
            </a:pP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milliseconds.</a:t>
            </a:r>
          </a:p>
          <a:p>
            <a:pPr marL="1212215" marR="285750" lvl="1" indent="-285750">
              <a:lnSpc>
                <a:spcPct val="100000"/>
              </a:lnSpc>
              <a:spcBef>
                <a:spcPts val="480"/>
              </a:spcBef>
              <a:buFont typeface="Wingdings"/>
              <a:buChar char=""/>
              <a:tabLst>
                <a:tab pos="121348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smaller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number 	faster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disk.</a:t>
            </a:r>
            <a:endParaRPr sz="2000">
              <a:latin typeface="Calibri"/>
              <a:cs typeface="Calibri"/>
            </a:endParaRPr>
          </a:p>
          <a:p>
            <a:pPr marL="1212850" lvl="1" indent="-285750">
              <a:lnSpc>
                <a:spcPct val="100000"/>
              </a:lnSpc>
              <a:spcBef>
                <a:spcPts val="480"/>
              </a:spcBef>
              <a:buFont typeface="Wingdings"/>
              <a:buChar char=""/>
              <a:tabLst>
                <a:tab pos="1212850" algn="l"/>
              </a:tabLst>
            </a:pPr>
            <a:r>
              <a:rPr sz="2000" dirty="0">
                <a:latin typeface="Calibri"/>
                <a:cs typeface="Calibri"/>
              </a:rPr>
              <a:t>Capacity: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enormous.</a:t>
            </a:r>
            <a:endParaRPr sz="2000">
              <a:latin typeface="Calibri"/>
              <a:cs typeface="Calibri"/>
            </a:endParaRPr>
          </a:p>
          <a:p>
            <a:pPr marL="1212850" lvl="1" indent="-285750">
              <a:lnSpc>
                <a:spcPct val="100000"/>
              </a:lnSpc>
              <a:spcBef>
                <a:spcPts val="484"/>
              </a:spcBef>
              <a:buFont typeface="Wingdings"/>
              <a:buChar char=""/>
              <a:tabLst>
                <a:tab pos="1212850" algn="l"/>
              </a:tabLst>
            </a:pPr>
            <a:r>
              <a:rPr sz="2000" dirty="0">
                <a:latin typeface="Calibri"/>
                <a:cs typeface="Calibri"/>
              </a:rPr>
              <a:t>Cost: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cheap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0A2BDA3-9396-C9EA-B5D6-B50AA6C4BDF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CE27F4E-E103-9CF7-9826-C584F8112D2C}"/>
              </a:ext>
            </a:extLst>
          </p:cNvPr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975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Memory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520" y="1526744"/>
            <a:ext cx="7972160" cy="367165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59D1F18-8A97-AC3F-A6F7-754A38FB96E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C80DF797-CB09-AB24-B775-878346257F67}"/>
              </a:ext>
            </a:extLst>
          </p:cNvPr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975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Memory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20013"/>
            <a:ext cx="2909570" cy="954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Secondary</a:t>
            </a:r>
            <a:r>
              <a:rPr sz="2800" b="1" u="sng" spc="-1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Memory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latin typeface="Times New Roman"/>
                <a:cs typeface="Times New Roman"/>
              </a:rPr>
              <a:t>Optical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Drive..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CD,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25" dirty="0">
                <a:latin typeface="Times New Roman"/>
                <a:cs typeface="Times New Roman"/>
              </a:rPr>
              <a:t>DVD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3124200"/>
            <a:ext cx="2718816" cy="21046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0421" y="2590800"/>
            <a:ext cx="5381112" cy="276092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6FE66649-7703-9076-D182-912DE490DA6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975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Memory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20013"/>
            <a:ext cx="290957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Secondary</a:t>
            </a:r>
            <a:r>
              <a:rPr sz="2800" b="1" u="sng" spc="-1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Memory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5"/>
              </a:spcBef>
            </a:pPr>
            <a:r>
              <a:rPr sz="2000" b="1" dirty="0">
                <a:latin typeface="Times New Roman"/>
                <a:cs typeface="Times New Roman"/>
              </a:rPr>
              <a:t>Flush/Pen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Drive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3673" y="1826212"/>
            <a:ext cx="8183245" cy="4003675"/>
            <a:chOff x="93673" y="1826212"/>
            <a:chExt cx="8183245" cy="40036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673" y="1826212"/>
              <a:ext cx="4266408" cy="27102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999" y="3352800"/>
              <a:ext cx="4466844" cy="247650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72DCD23A-3DC8-CE71-4AF3-EADA996A5883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36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Motherboard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1004061"/>
            <a:ext cx="876998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8305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421005" algn="l"/>
              </a:tabLst>
            </a:pPr>
            <a:r>
              <a:rPr sz="2400" dirty="0">
                <a:latin typeface="Calibri"/>
                <a:cs typeface="Calibri"/>
              </a:rPr>
              <a:t>Serves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single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platform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connect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computer together.</a:t>
            </a:r>
            <a:endParaRPr sz="2400">
              <a:latin typeface="Calibri"/>
              <a:cs typeface="Calibri"/>
            </a:endParaRPr>
          </a:p>
          <a:p>
            <a:pPr marL="421005" indent="-408305">
              <a:lnSpc>
                <a:spcPct val="100000"/>
              </a:lnSpc>
              <a:buFont typeface="Wingdings"/>
              <a:buChar char=""/>
              <a:tabLst>
                <a:tab pos="421005" algn="l"/>
              </a:tabLst>
            </a:pPr>
            <a:r>
              <a:rPr sz="2400" dirty="0">
                <a:latin typeface="Calibri"/>
                <a:cs typeface="Calibri"/>
              </a:rPr>
              <a:t>Connects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CPU,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memory,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hard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drives,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optical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drives,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video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card,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sound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card,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ports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expansion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cards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directly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cables.</a:t>
            </a:r>
            <a:endParaRPr sz="2400">
              <a:latin typeface="Calibri"/>
              <a:cs typeface="Calibri"/>
            </a:endParaRPr>
          </a:p>
          <a:p>
            <a:pPr marL="421005" indent="-408305">
              <a:lnSpc>
                <a:spcPct val="100000"/>
              </a:lnSpc>
              <a:buFont typeface="Wingdings"/>
              <a:buChar char=""/>
              <a:tabLst>
                <a:tab pos="421005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considered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backbone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computer.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2971800"/>
            <a:ext cx="3657600" cy="33710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6D32C098-CE9D-677A-0AAC-4CAEA71AEDE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627" y="922019"/>
            <a:ext cx="8238744" cy="524408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36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Motherboard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3E12F62-4D37-94F5-F691-D597DE6EF2E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919" y="1063752"/>
            <a:ext cx="7376159" cy="496519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36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Motherboard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8F14826-8308-3EF4-9BCA-BE93D86CC004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536" y="1371600"/>
            <a:ext cx="8186928" cy="42672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36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Motherboard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CFF0F6C0-74BE-AB26-CF79-2F82A404525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Characterstics</a:t>
            </a:r>
            <a:r>
              <a:rPr spc="-4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10" dirty="0"/>
              <a:t>Computer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459105">
              <a:lnSpc>
                <a:spcPts val="1240"/>
              </a:lnSpc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66039" y="1080261"/>
            <a:ext cx="8742680" cy="472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765" indent="-5073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32765" algn="l"/>
              </a:tabLst>
            </a:pPr>
            <a:r>
              <a:rPr sz="2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Automatic</a:t>
            </a:r>
            <a:endParaRPr sz="2400">
              <a:latin typeface="Calibri"/>
              <a:cs typeface="Calibri"/>
            </a:endParaRPr>
          </a:p>
          <a:p>
            <a:pPr marL="958215" lvl="1" indent="-475615">
              <a:lnSpc>
                <a:spcPct val="100000"/>
              </a:lnSpc>
              <a:buFont typeface="Wingdings"/>
              <a:buChar char=""/>
              <a:tabLst>
                <a:tab pos="958215" algn="l"/>
              </a:tabLst>
            </a:pPr>
            <a:r>
              <a:rPr sz="2400" dirty="0">
                <a:latin typeface="Calibri"/>
                <a:cs typeface="Calibri"/>
              </a:rPr>
              <a:t>Computer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automatic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machine.</a:t>
            </a:r>
            <a:endParaRPr sz="2400">
              <a:latin typeface="Calibri"/>
              <a:cs typeface="Calibri"/>
            </a:endParaRPr>
          </a:p>
          <a:p>
            <a:pPr marL="482600" marR="195580" lvl="1" indent="475615">
              <a:lnSpc>
                <a:spcPct val="100000"/>
              </a:lnSpc>
              <a:buFont typeface="Wingdings"/>
              <a:buChar char=""/>
              <a:tabLst>
                <a:tab pos="958215" algn="l"/>
                <a:tab pos="1738630" algn="l"/>
                <a:tab pos="5731510" algn="l"/>
              </a:tabLst>
            </a:pPr>
            <a:r>
              <a:rPr sz="2400" spc="-20" dirty="0">
                <a:latin typeface="Calibri"/>
                <a:cs typeface="Calibri"/>
              </a:rPr>
              <a:t>Once</a:t>
            </a:r>
            <a:r>
              <a:rPr sz="2400" dirty="0">
                <a:latin typeface="Calibri"/>
                <a:cs typeface="Calibri"/>
              </a:rPr>
              <a:t>	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program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computer</a:t>
            </a:r>
            <a:r>
              <a:rPr sz="2400" dirty="0">
                <a:latin typeface="Calibri"/>
                <a:cs typeface="Calibri"/>
              </a:rPr>
              <a:t>	i.e.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stored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computer </a:t>
            </a:r>
            <a:r>
              <a:rPr sz="2400" spc="-20" dirty="0">
                <a:latin typeface="Calibri"/>
                <a:cs typeface="Calibri"/>
              </a:rPr>
              <a:t>memory,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instruction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control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 execution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without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human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interaction.</a:t>
            </a:r>
            <a:endParaRPr sz="2400">
              <a:latin typeface="Calibri"/>
              <a:cs typeface="Calibri"/>
            </a:endParaRPr>
          </a:p>
          <a:p>
            <a:pPr marL="532765" indent="-507365">
              <a:lnSpc>
                <a:spcPct val="100000"/>
              </a:lnSpc>
              <a:spcBef>
                <a:spcPts val="2400"/>
              </a:spcBef>
              <a:buAutoNum type="arabicPeriod"/>
              <a:tabLst>
                <a:tab pos="532765" algn="l"/>
              </a:tabLst>
            </a:pPr>
            <a:r>
              <a:rPr sz="2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High</a:t>
            </a:r>
            <a:r>
              <a:rPr sz="2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Speed</a:t>
            </a:r>
            <a:endParaRPr sz="2400">
              <a:latin typeface="Calibri"/>
              <a:cs typeface="Calibri"/>
            </a:endParaRPr>
          </a:p>
          <a:p>
            <a:pPr marL="482600" marR="682625" lvl="1" indent="47561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958215" algn="l"/>
              </a:tabLst>
            </a:pPr>
            <a:r>
              <a:rPr sz="2400" dirty="0">
                <a:latin typeface="Calibri"/>
                <a:cs typeface="Calibri"/>
              </a:rPr>
              <a:t>Computer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fast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device.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capable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performing </a:t>
            </a:r>
            <a:r>
              <a:rPr sz="2400" dirty="0">
                <a:latin typeface="Calibri"/>
                <a:cs typeface="Calibri"/>
              </a:rPr>
              <a:t>calculation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large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amount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 marL="482600" marR="55880" lvl="1" indent="475615">
              <a:lnSpc>
                <a:spcPct val="100000"/>
              </a:lnSpc>
              <a:buFont typeface="Wingdings"/>
              <a:buChar char=""/>
              <a:tabLst>
                <a:tab pos="95821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units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microsecond,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nanosecond,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picosecond.</a:t>
            </a:r>
            <a:endParaRPr sz="2400">
              <a:latin typeface="Calibri"/>
              <a:cs typeface="Calibri"/>
            </a:endParaRPr>
          </a:p>
          <a:p>
            <a:pPr marL="890905" lvl="1" indent="-408305">
              <a:lnSpc>
                <a:spcPct val="100000"/>
              </a:lnSpc>
              <a:buFont typeface="Wingdings"/>
              <a:buChar char=""/>
              <a:tabLst>
                <a:tab pos="890905" algn="l"/>
                <a:tab pos="4688840" algn="l"/>
                <a:tab pos="5596255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perform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several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billions</a:t>
            </a:r>
            <a:r>
              <a:rPr sz="2400" dirty="0">
                <a:latin typeface="Calibri"/>
                <a:cs typeface="Calibri"/>
              </a:rPr>
              <a:t>	(10</a:t>
            </a:r>
            <a:r>
              <a:rPr sz="2400" baseline="24305" dirty="0">
                <a:latin typeface="Calibri"/>
                <a:cs typeface="Calibri"/>
              </a:rPr>
              <a:t>9</a:t>
            </a:r>
            <a:r>
              <a:rPr sz="2400" spc="660" baseline="2430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)</a:t>
            </a:r>
            <a:r>
              <a:rPr sz="2400" dirty="0">
                <a:latin typeface="Calibri"/>
                <a:cs typeface="Calibri"/>
              </a:rPr>
              <a:t>	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trillions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(10</a:t>
            </a:r>
            <a:r>
              <a:rPr sz="2400" baseline="24305" dirty="0">
                <a:latin typeface="Calibri"/>
                <a:cs typeface="Calibri"/>
              </a:rPr>
              <a:t>12</a:t>
            </a:r>
            <a:r>
              <a:rPr sz="2400" spc="727" baseline="2430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482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simple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arithmetic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calculations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second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309F888-35C1-537F-77C6-0ABC5461293C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36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Motherboard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90966" y="76200"/>
            <a:ext cx="5740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Ports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0230" y="876383"/>
            <a:ext cx="8041199" cy="5868754"/>
            <a:chOff x="440230" y="876383"/>
            <a:chExt cx="8041199" cy="586875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230" y="876383"/>
              <a:ext cx="8041199" cy="586875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11113" y="4701032"/>
              <a:ext cx="260350" cy="337185"/>
            </a:xfrm>
            <a:custGeom>
              <a:avLst/>
              <a:gdLst/>
              <a:ahLst/>
              <a:cxnLst/>
              <a:rect l="l" t="t" r="r" b="b"/>
              <a:pathLst>
                <a:path w="260350" h="337185">
                  <a:moveTo>
                    <a:pt x="17272" y="327533"/>
                  </a:moveTo>
                  <a:lnTo>
                    <a:pt x="16891" y="326136"/>
                  </a:lnTo>
                  <a:lnTo>
                    <a:pt x="5524" y="282956"/>
                  </a:lnTo>
                  <a:lnTo>
                    <a:pt x="5461" y="253111"/>
                  </a:lnTo>
                  <a:lnTo>
                    <a:pt x="4953" y="252222"/>
                  </a:lnTo>
                  <a:lnTo>
                    <a:pt x="4064" y="251714"/>
                  </a:lnTo>
                  <a:lnTo>
                    <a:pt x="3302" y="251206"/>
                  </a:lnTo>
                  <a:lnTo>
                    <a:pt x="2159" y="251206"/>
                  </a:lnTo>
                  <a:lnTo>
                    <a:pt x="1397" y="251714"/>
                  </a:lnTo>
                  <a:lnTo>
                    <a:pt x="508" y="252222"/>
                  </a:lnTo>
                  <a:lnTo>
                    <a:pt x="0" y="253111"/>
                  </a:lnTo>
                  <a:lnTo>
                    <a:pt x="127" y="283591"/>
                  </a:lnTo>
                  <a:lnTo>
                    <a:pt x="11684" y="327533"/>
                  </a:lnTo>
                  <a:lnTo>
                    <a:pt x="12090" y="329057"/>
                  </a:lnTo>
                  <a:lnTo>
                    <a:pt x="12255" y="329057"/>
                  </a:lnTo>
                  <a:lnTo>
                    <a:pt x="13462" y="329819"/>
                  </a:lnTo>
                  <a:lnTo>
                    <a:pt x="14986" y="329438"/>
                  </a:lnTo>
                  <a:lnTo>
                    <a:pt x="16383" y="329057"/>
                  </a:lnTo>
                  <a:lnTo>
                    <a:pt x="17272" y="327533"/>
                  </a:lnTo>
                  <a:close/>
                </a:path>
                <a:path w="260350" h="337185">
                  <a:moveTo>
                    <a:pt x="157314" y="309372"/>
                  </a:moveTo>
                  <a:lnTo>
                    <a:pt x="147320" y="309372"/>
                  </a:lnTo>
                  <a:lnTo>
                    <a:pt x="147129" y="309372"/>
                  </a:lnTo>
                  <a:lnTo>
                    <a:pt x="133985" y="321322"/>
                  </a:lnTo>
                  <a:lnTo>
                    <a:pt x="118999" y="332359"/>
                  </a:lnTo>
                  <a:lnTo>
                    <a:pt x="117856" y="333121"/>
                  </a:lnTo>
                  <a:lnTo>
                    <a:pt x="117602" y="334645"/>
                  </a:lnTo>
                  <a:lnTo>
                    <a:pt x="119126" y="336931"/>
                  </a:lnTo>
                  <a:lnTo>
                    <a:pt x="120650" y="337185"/>
                  </a:lnTo>
                  <a:lnTo>
                    <a:pt x="121793" y="336550"/>
                  </a:lnTo>
                  <a:lnTo>
                    <a:pt x="137668" y="326644"/>
                  </a:lnTo>
                  <a:lnTo>
                    <a:pt x="144195" y="321525"/>
                  </a:lnTo>
                  <a:lnTo>
                    <a:pt x="152781" y="314706"/>
                  </a:lnTo>
                  <a:lnTo>
                    <a:pt x="153289" y="314198"/>
                  </a:lnTo>
                  <a:lnTo>
                    <a:pt x="157314" y="309372"/>
                  </a:lnTo>
                  <a:close/>
                </a:path>
                <a:path w="260350" h="337185">
                  <a:moveTo>
                    <a:pt x="260096" y="4191"/>
                  </a:moveTo>
                  <a:lnTo>
                    <a:pt x="259880" y="2921"/>
                  </a:lnTo>
                  <a:lnTo>
                    <a:pt x="259842" y="2667"/>
                  </a:lnTo>
                  <a:lnTo>
                    <a:pt x="257937" y="508"/>
                  </a:lnTo>
                  <a:lnTo>
                    <a:pt x="256413" y="0"/>
                  </a:lnTo>
                  <a:lnTo>
                    <a:pt x="253619" y="508"/>
                  </a:lnTo>
                  <a:lnTo>
                    <a:pt x="252476" y="1651"/>
                  </a:lnTo>
                  <a:lnTo>
                    <a:pt x="252056" y="2667"/>
                  </a:lnTo>
                  <a:lnTo>
                    <a:pt x="251968" y="2921"/>
                  </a:lnTo>
                  <a:lnTo>
                    <a:pt x="237617" y="45466"/>
                  </a:lnTo>
                  <a:lnTo>
                    <a:pt x="237490" y="45720"/>
                  </a:lnTo>
                  <a:lnTo>
                    <a:pt x="226695" y="85979"/>
                  </a:lnTo>
                  <a:lnTo>
                    <a:pt x="226695" y="86233"/>
                  </a:lnTo>
                  <a:lnTo>
                    <a:pt x="218694" y="123698"/>
                  </a:lnTo>
                  <a:lnTo>
                    <a:pt x="204597" y="187960"/>
                  </a:lnTo>
                  <a:lnTo>
                    <a:pt x="189077" y="239433"/>
                  </a:lnTo>
                  <a:lnTo>
                    <a:pt x="180505" y="260007"/>
                  </a:lnTo>
                  <a:lnTo>
                    <a:pt x="180390" y="260273"/>
                  </a:lnTo>
                  <a:lnTo>
                    <a:pt x="170688" y="278003"/>
                  </a:lnTo>
                  <a:lnTo>
                    <a:pt x="158877" y="294513"/>
                  </a:lnTo>
                  <a:lnTo>
                    <a:pt x="147713" y="308864"/>
                  </a:lnTo>
                  <a:lnTo>
                    <a:pt x="157734" y="308864"/>
                  </a:lnTo>
                  <a:lnTo>
                    <a:pt x="165481" y="299593"/>
                  </a:lnTo>
                  <a:lnTo>
                    <a:pt x="165608" y="299339"/>
                  </a:lnTo>
                  <a:lnTo>
                    <a:pt x="177546" y="282829"/>
                  </a:lnTo>
                  <a:lnTo>
                    <a:pt x="177800" y="282448"/>
                  </a:lnTo>
                  <a:lnTo>
                    <a:pt x="187833" y="264033"/>
                  </a:lnTo>
                  <a:lnTo>
                    <a:pt x="188087" y="263652"/>
                  </a:lnTo>
                  <a:lnTo>
                    <a:pt x="197104" y="242062"/>
                  </a:lnTo>
                  <a:lnTo>
                    <a:pt x="197104" y="241808"/>
                  </a:lnTo>
                  <a:lnTo>
                    <a:pt x="205740" y="218059"/>
                  </a:lnTo>
                  <a:lnTo>
                    <a:pt x="205867" y="217678"/>
                  </a:lnTo>
                  <a:lnTo>
                    <a:pt x="212725" y="189992"/>
                  </a:lnTo>
                  <a:lnTo>
                    <a:pt x="219583" y="159639"/>
                  </a:lnTo>
                  <a:lnTo>
                    <a:pt x="226695" y="125349"/>
                  </a:lnTo>
                  <a:lnTo>
                    <a:pt x="234315" y="89077"/>
                  </a:lnTo>
                  <a:lnTo>
                    <a:pt x="234569" y="88138"/>
                  </a:lnTo>
                  <a:lnTo>
                    <a:pt x="235026" y="86233"/>
                  </a:lnTo>
                  <a:lnTo>
                    <a:pt x="245287" y="48006"/>
                  </a:lnTo>
                  <a:lnTo>
                    <a:pt x="245325" y="47752"/>
                  </a:lnTo>
                  <a:lnTo>
                    <a:pt x="259715" y="5588"/>
                  </a:lnTo>
                  <a:lnTo>
                    <a:pt x="260096" y="419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60794" y="4672203"/>
              <a:ext cx="24130" cy="27305"/>
            </a:xfrm>
            <a:custGeom>
              <a:avLst/>
              <a:gdLst/>
              <a:ahLst/>
              <a:cxnLst/>
              <a:rect l="l" t="t" r="r" b="b"/>
              <a:pathLst>
                <a:path w="24129" h="27304">
                  <a:moveTo>
                    <a:pt x="9651" y="0"/>
                  </a:moveTo>
                  <a:lnTo>
                    <a:pt x="5548" y="0"/>
                  </a:lnTo>
                  <a:lnTo>
                    <a:pt x="3047" y="1905"/>
                  </a:lnTo>
                  <a:lnTo>
                    <a:pt x="1742" y="6223"/>
                  </a:lnTo>
                  <a:lnTo>
                    <a:pt x="1625" y="6609"/>
                  </a:lnTo>
                  <a:lnTo>
                    <a:pt x="380" y="9652"/>
                  </a:lnTo>
                  <a:lnTo>
                    <a:pt x="314" y="10033"/>
                  </a:lnTo>
                  <a:lnTo>
                    <a:pt x="248" y="10414"/>
                  </a:lnTo>
                  <a:lnTo>
                    <a:pt x="138" y="11049"/>
                  </a:lnTo>
                  <a:lnTo>
                    <a:pt x="50" y="11549"/>
                  </a:lnTo>
                  <a:lnTo>
                    <a:pt x="0" y="22352"/>
                  </a:lnTo>
                  <a:lnTo>
                    <a:pt x="948" y="24130"/>
                  </a:lnTo>
                  <a:lnTo>
                    <a:pt x="1015" y="24257"/>
                  </a:lnTo>
                  <a:lnTo>
                    <a:pt x="2539" y="25527"/>
                  </a:lnTo>
                  <a:lnTo>
                    <a:pt x="4356" y="26924"/>
                  </a:lnTo>
                  <a:lnTo>
                    <a:pt x="4698" y="26924"/>
                  </a:lnTo>
                  <a:lnTo>
                    <a:pt x="6222" y="27305"/>
                  </a:lnTo>
                  <a:lnTo>
                    <a:pt x="8127" y="26924"/>
                  </a:lnTo>
                  <a:lnTo>
                    <a:pt x="9905" y="26543"/>
                  </a:lnTo>
                  <a:lnTo>
                    <a:pt x="9651" y="26543"/>
                  </a:lnTo>
                  <a:lnTo>
                    <a:pt x="14224" y="25781"/>
                  </a:lnTo>
                  <a:lnTo>
                    <a:pt x="14477" y="25781"/>
                  </a:lnTo>
                  <a:lnTo>
                    <a:pt x="20319" y="24638"/>
                  </a:lnTo>
                  <a:lnTo>
                    <a:pt x="22478" y="24130"/>
                  </a:lnTo>
                  <a:lnTo>
                    <a:pt x="24002" y="22352"/>
                  </a:lnTo>
                  <a:lnTo>
                    <a:pt x="24002" y="20320"/>
                  </a:lnTo>
                  <a:lnTo>
                    <a:pt x="13715" y="20320"/>
                  </a:lnTo>
                  <a:lnTo>
                    <a:pt x="8540" y="13967"/>
                  </a:lnTo>
                  <a:lnTo>
                    <a:pt x="10220" y="12573"/>
                  </a:lnTo>
                  <a:lnTo>
                    <a:pt x="11302" y="11723"/>
                  </a:lnTo>
                  <a:lnTo>
                    <a:pt x="11268" y="11049"/>
                  </a:lnTo>
                  <a:lnTo>
                    <a:pt x="11039" y="10795"/>
                  </a:lnTo>
                  <a:lnTo>
                    <a:pt x="10794" y="10414"/>
                  </a:lnTo>
                  <a:lnTo>
                    <a:pt x="11210" y="10414"/>
                  </a:lnTo>
                  <a:lnTo>
                    <a:pt x="11175" y="10033"/>
                  </a:lnTo>
                  <a:lnTo>
                    <a:pt x="13458" y="10033"/>
                  </a:lnTo>
                  <a:lnTo>
                    <a:pt x="15239" y="8636"/>
                  </a:lnTo>
                  <a:lnTo>
                    <a:pt x="22859" y="8636"/>
                  </a:lnTo>
                  <a:lnTo>
                    <a:pt x="22996" y="7337"/>
                  </a:lnTo>
                  <a:lnTo>
                    <a:pt x="23113" y="6223"/>
                  </a:lnTo>
                  <a:lnTo>
                    <a:pt x="21335" y="2159"/>
                  </a:lnTo>
                  <a:lnTo>
                    <a:pt x="19430" y="762"/>
                  </a:lnTo>
                  <a:lnTo>
                    <a:pt x="17271" y="381"/>
                  </a:lnTo>
                  <a:lnTo>
                    <a:pt x="18795" y="381"/>
                  </a:lnTo>
                  <a:lnTo>
                    <a:pt x="9651" y="0"/>
                  </a:lnTo>
                  <a:close/>
                </a:path>
                <a:path w="24129" h="27304">
                  <a:moveTo>
                    <a:pt x="11302" y="11723"/>
                  </a:moveTo>
                  <a:lnTo>
                    <a:pt x="10220" y="12573"/>
                  </a:lnTo>
                  <a:lnTo>
                    <a:pt x="8540" y="13967"/>
                  </a:lnTo>
                  <a:lnTo>
                    <a:pt x="13715" y="20320"/>
                  </a:lnTo>
                  <a:lnTo>
                    <a:pt x="13680" y="17145"/>
                  </a:lnTo>
                  <a:lnTo>
                    <a:pt x="13462" y="17145"/>
                  </a:lnTo>
                  <a:lnTo>
                    <a:pt x="11302" y="14986"/>
                  </a:lnTo>
                  <a:lnTo>
                    <a:pt x="11302" y="11723"/>
                  </a:lnTo>
                  <a:close/>
                </a:path>
                <a:path w="24129" h="27304">
                  <a:moveTo>
                    <a:pt x="21081" y="12573"/>
                  </a:moveTo>
                  <a:lnTo>
                    <a:pt x="12713" y="13967"/>
                  </a:lnTo>
                  <a:lnTo>
                    <a:pt x="13664" y="13967"/>
                  </a:lnTo>
                  <a:lnTo>
                    <a:pt x="13715" y="20320"/>
                  </a:lnTo>
                  <a:lnTo>
                    <a:pt x="24002" y="20320"/>
                  </a:lnTo>
                  <a:lnTo>
                    <a:pt x="24002" y="18034"/>
                  </a:lnTo>
                  <a:lnTo>
                    <a:pt x="23291" y="17145"/>
                  </a:lnTo>
                  <a:lnTo>
                    <a:pt x="18922" y="17145"/>
                  </a:lnTo>
                  <a:lnTo>
                    <a:pt x="20319" y="15748"/>
                  </a:lnTo>
                  <a:lnTo>
                    <a:pt x="15062" y="14605"/>
                  </a:lnTo>
                  <a:lnTo>
                    <a:pt x="21081" y="14605"/>
                  </a:lnTo>
                  <a:lnTo>
                    <a:pt x="21081" y="12573"/>
                  </a:lnTo>
                  <a:close/>
                </a:path>
                <a:path w="24129" h="27304">
                  <a:moveTo>
                    <a:pt x="11302" y="13967"/>
                  </a:moveTo>
                  <a:lnTo>
                    <a:pt x="11302" y="14986"/>
                  </a:lnTo>
                  <a:lnTo>
                    <a:pt x="13462" y="17145"/>
                  </a:lnTo>
                  <a:lnTo>
                    <a:pt x="13680" y="17145"/>
                  </a:lnTo>
                  <a:lnTo>
                    <a:pt x="13713" y="14605"/>
                  </a:lnTo>
                  <a:lnTo>
                    <a:pt x="14886" y="14605"/>
                  </a:lnTo>
                  <a:lnTo>
                    <a:pt x="11302" y="13967"/>
                  </a:lnTo>
                  <a:close/>
                </a:path>
                <a:path w="24129" h="27304">
                  <a:moveTo>
                    <a:pt x="20319" y="15748"/>
                  </a:moveTo>
                  <a:lnTo>
                    <a:pt x="18922" y="17145"/>
                  </a:lnTo>
                  <a:lnTo>
                    <a:pt x="23291" y="17145"/>
                  </a:lnTo>
                  <a:lnTo>
                    <a:pt x="22478" y="16129"/>
                  </a:lnTo>
                  <a:lnTo>
                    <a:pt x="20319" y="15748"/>
                  </a:lnTo>
                  <a:close/>
                </a:path>
                <a:path w="24129" h="27304">
                  <a:moveTo>
                    <a:pt x="21081" y="14605"/>
                  </a:moveTo>
                  <a:lnTo>
                    <a:pt x="15062" y="14605"/>
                  </a:lnTo>
                  <a:lnTo>
                    <a:pt x="20319" y="15748"/>
                  </a:lnTo>
                  <a:lnTo>
                    <a:pt x="21081" y="14986"/>
                  </a:lnTo>
                  <a:lnTo>
                    <a:pt x="21081" y="14605"/>
                  </a:lnTo>
                  <a:close/>
                </a:path>
                <a:path w="24129" h="27304">
                  <a:moveTo>
                    <a:pt x="11525" y="11549"/>
                  </a:moveTo>
                  <a:lnTo>
                    <a:pt x="11302" y="11723"/>
                  </a:lnTo>
                  <a:lnTo>
                    <a:pt x="11302" y="13967"/>
                  </a:lnTo>
                  <a:lnTo>
                    <a:pt x="14886" y="14605"/>
                  </a:lnTo>
                  <a:lnTo>
                    <a:pt x="13334" y="14605"/>
                  </a:lnTo>
                  <a:lnTo>
                    <a:pt x="13842" y="12573"/>
                  </a:lnTo>
                  <a:lnTo>
                    <a:pt x="14130" y="12573"/>
                  </a:lnTo>
                  <a:lnTo>
                    <a:pt x="14279" y="12192"/>
                  </a:lnTo>
                  <a:lnTo>
                    <a:pt x="11937" y="12192"/>
                  </a:lnTo>
                  <a:lnTo>
                    <a:pt x="11637" y="11723"/>
                  </a:lnTo>
                  <a:lnTo>
                    <a:pt x="11525" y="11549"/>
                  </a:lnTo>
                  <a:close/>
                </a:path>
                <a:path w="24129" h="27304">
                  <a:moveTo>
                    <a:pt x="14371" y="11956"/>
                  </a:moveTo>
                  <a:lnTo>
                    <a:pt x="13334" y="14605"/>
                  </a:lnTo>
                  <a:lnTo>
                    <a:pt x="13697" y="14605"/>
                  </a:lnTo>
                  <a:lnTo>
                    <a:pt x="13743" y="13967"/>
                  </a:lnTo>
                  <a:lnTo>
                    <a:pt x="13842" y="12573"/>
                  </a:lnTo>
                  <a:lnTo>
                    <a:pt x="12713" y="13967"/>
                  </a:lnTo>
                  <a:lnTo>
                    <a:pt x="21082" y="12573"/>
                  </a:lnTo>
                  <a:lnTo>
                    <a:pt x="15799" y="12573"/>
                  </a:lnTo>
                  <a:lnTo>
                    <a:pt x="14371" y="11956"/>
                  </a:lnTo>
                  <a:close/>
                </a:path>
                <a:path w="24129" h="27304">
                  <a:moveTo>
                    <a:pt x="14130" y="12573"/>
                  </a:moveTo>
                  <a:lnTo>
                    <a:pt x="13842" y="12573"/>
                  </a:lnTo>
                  <a:lnTo>
                    <a:pt x="13743" y="13967"/>
                  </a:lnTo>
                  <a:lnTo>
                    <a:pt x="13584" y="13967"/>
                  </a:lnTo>
                  <a:lnTo>
                    <a:pt x="14130" y="12573"/>
                  </a:lnTo>
                  <a:close/>
                </a:path>
                <a:path w="24129" h="27304">
                  <a:moveTo>
                    <a:pt x="22859" y="8636"/>
                  </a:moveTo>
                  <a:lnTo>
                    <a:pt x="15239" y="8636"/>
                  </a:lnTo>
                  <a:lnTo>
                    <a:pt x="14972" y="9652"/>
                  </a:lnTo>
                  <a:lnTo>
                    <a:pt x="14872" y="10033"/>
                  </a:lnTo>
                  <a:lnTo>
                    <a:pt x="14772" y="10414"/>
                  </a:lnTo>
                  <a:lnTo>
                    <a:pt x="14671" y="10795"/>
                  </a:lnTo>
                  <a:lnTo>
                    <a:pt x="14573" y="11204"/>
                  </a:lnTo>
                  <a:lnTo>
                    <a:pt x="14462" y="11723"/>
                  </a:lnTo>
                  <a:lnTo>
                    <a:pt x="14371" y="11956"/>
                  </a:lnTo>
                  <a:lnTo>
                    <a:pt x="15799" y="12573"/>
                  </a:lnTo>
                  <a:lnTo>
                    <a:pt x="21081" y="12573"/>
                  </a:lnTo>
                  <a:lnTo>
                    <a:pt x="21081" y="12192"/>
                  </a:lnTo>
                  <a:lnTo>
                    <a:pt x="20446" y="12192"/>
                  </a:lnTo>
                  <a:lnTo>
                    <a:pt x="21335" y="10033"/>
                  </a:lnTo>
                  <a:lnTo>
                    <a:pt x="21862" y="10033"/>
                  </a:lnTo>
                  <a:lnTo>
                    <a:pt x="22859" y="8636"/>
                  </a:lnTo>
                  <a:close/>
                </a:path>
                <a:path w="24129" h="27304">
                  <a:moveTo>
                    <a:pt x="13427" y="11549"/>
                  </a:moveTo>
                  <a:lnTo>
                    <a:pt x="11711" y="11549"/>
                  </a:lnTo>
                  <a:lnTo>
                    <a:pt x="11772" y="11723"/>
                  </a:lnTo>
                  <a:lnTo>
                    <a:pt x="11854" y="11956"/>
                  </a:lnTo>
                  <a:lnTo>
                    <a:pt x="11937" y="12192"/>
                  </a:lnTo>
                  <a:lnTo>
                    <a:pt x="14279" y="12192"/>
                  </a:lnTo>
                  <a:lnTo>
                    <a:pt x="14371" y="11956"/>
                  </a:lnTo>
                  <a:lnTo>
                    <a:pt x="13427" y="11549"/>
                  </a:lnTo>
                  <a:close/>
                </a:path>
                <a:path w="24129" h="27304">
                  <a:moveTo>
                    <a:pt x="21123" y="11204"/>
                  </a:moveTo>
                  <a:lnTo>
                    <a:pt x="20859" y="11549"/>
                  </a:lnTo>
                  <a:lnTo>
                    <a:pt x="20446" y="12192"/>
                  </a:lnTo>
                  <a:lnTo>
                    <a:pt x="21081" y="12192"/>
                  </a:lnTo>
                  <a:lnTo>
                    <a:pt x="21123" y="11204"/>
                  </a:lnTo>
                  <a:close/>
                </a:path>
                <a:path w="24129" h="27304">
                  <a:moveTo>
                    <a:pt x="11444" y="10795"/>
                  </a:moveTo>
                  <a:lnTo>
                    <a:pt x="11373" y="11049"/>
                  </a:lnTo>
                  <a:lnTo>
                    <a:pt x="11302" y="11204"/>
                  </a:lnTo>
                  <a:lnTo>
                    <a:pt x="11786" y="11956"/>
                  </a:lnTo>
                  <a:lnTo>
                    <a:pt x="11711" y="11549"/>
                  </a:lnTo>
                  <a:lnTo>
                    <a:pt x="11589" y="11204"/>
                  </a:lnTo>
                  <a:lnTo>
                    <a:pt x="11534" y="11049"/>
                  </a:lnTo>
                  <a:lnTo>
                    <a:pt x="11444" y="10795"/>
                  </a:lnTo>
                  <a:close/>
                </a:path>
                <a:path w="24129" h="27304">
                  <a:moveTo>
                    <a:pt x="15239" y="8636"/>
                  </a:moveTo>
                  <a:lnTo>
                    <a:pt x="12487" y="10795"/>
                  </a:lnTo>
                  <a:lnTo>
                    <a:pt x="12267" y="11049"/>
                  </a:lnTo>
                  <a:lnTo>
                    <a:pt x="14371" y="11956"/>
                  </a:lnTo>
                  <a:lnTo>
                    <a:pt x="14462" y="11723"/>
                  </a:lnTo>
                  <a:lnTo>
                    <a:pt x="14573" y="11204"/>
                  </a:lnTo>
                  <a:lnTo>
                    <a:pt x="15239" y="8636"/>
                  </a:lnTo>
                  <a:close/>
                </a:path>
                <a:path w="24129" h="27304">
                  <a:moveTo>
                    <a:pt x="11302" y="11204"/>
                  </a:moveTo>
                  <a:lnTo>
                    <a:pt x="11302" y="11723"/>
                  </a:lnTo>
                  <a:lnTo>
                    <a:pt x="11525" y="11549"/>
                  </a:lnTo>
                  <a:lnTo>
                    <a:pt x="11302" y="11204"/>
                  </a:lnTo>
                  <a:close/>
                </a:path>
                <a:path w="24129" h="27304">
                  <a:moveTo>
                    <a:pt x="21081" y="10795"/>
                  </a:moveTo>
                  <a:lnTo>
                    <a:pt x="20917" y="11049"/>
                  </a:lnTo>
                  <a:lnTo>
                    <a:pt x="20711" y="11549"/>
                  </a:lnTo>
                  <a:lnTo>
                    <a:pt x="20639" y="11723"/>
                  </a:lnTo>
                  <a:lnTo>
                    <a:pt x="20859" y="11549"/>
                  </a:lnTo>
                  <a:lnTo>
                    <a:pt x="21081" y="11204"/>
                  </a:lnTo>
                  <a:lnTo>
                    <a:pt x="21081" y="10795"/>
                  </a:lnTo>
                  <a:close/>
                </a:path>
                <a:path w="24129" h="27304">
                  <a:moveTo>
                    <a:pt x="13458" y="10033"/>
                  </a:moveTo>
                  <a:lnTo>
                    <a:pt x="11175" y="10033"/>
                  </a:lnTo>
                  <a:lnTo>
                    <a:pt x="11444" y="10795"/>
                  </a:lnTo>
                  <a:lnTo>
                    <a:pt x="11534" y="11049"/>
                  </a:lnTo>
                  <a:lnTo>
                    <a:pt x="11589" y="11204"/>
                  </a:lnTo>
                  <a:lnTo>
                    <a:pt x="11711" y="11549"/>
                  </a:lnTo>
                  <a:lnTo>
                    <a:pt x="11525" y="11549"/>
                  </a:lnTo>
                  <a:lnTo>
                    <a:pt x="12163" y="11049"/>
                  </a:lnTo>
                  <a:lnTo>
                    <a:pt x="11678" y="10795"/>
                  </a:lnTo>
                  <a:lnTo>
                    <a:pt x="12487" y="10795"/>
                  </a:lnTo>
                  <a:lnTo>
                    <a:pt x="13458" y="10033"/>
                  </a:lnTo>
                  <a:close/>
                </a:path>
                <a:path w="24129" h="27304">
                  <a:moveTo>
                    <a:pt x="12267" y="11049"/>
                  </a:moveTo>
                  <a:lnTo>
                    <a:pt x="11965" y="11204"/>
                  </a:lnTo>
                  <a:lnTo>
                    <a:pt x="11525" y="11549"/>
                  </a:lnTo>
                  <a:lnTo>
                    <a:pt x="13427" y="11549"/>
                  </a:lnTo>
                  <a:lnTo>
                    <a:pt x="12267" y="11049"/>
                  </a:lnTo>
                  <a:close/>
                </a:path>
                <a:path w="24129" h="27304">
                  <a:moveTo>
                    <a:pt x="10794" y="10414"/>
                  </a:moveTo>
                  <a:lnTo>
                    <a:pt x="11203" y="11049"/>
                  </a:lnTo>
                  <a:lnTo>
                    <a:pt x="11245" y="10795"/>
                  </a:lnTo>
                  <a:lnTo>
                    <a:pt x="11678" y="10795"/>
                  </a:lnTo>
                  <a:lnTo>
                    <a:pt x="10794" y="10414"/>
                  </a:lnTo>
                  <a:close/>
                </a:path>
                <a:path w="24129" h="27304">
                  <a:moveTo>
                    <a:pt x="12487" y="10795"/>
                  </a:moveTo>
                  <a:lnTo>
                    <a:pt x="11678" y="10795"/>
                  </a:lnTo>
                  <a:lnTo>
                    <a:pt x="12267" y="11049"/>
                  </a:lnTo>
                  <a:lnTo>
                    <a:pt x="12487" y="10795"/>
                  </a:lnTo>
                  <a:close/>
                </a:path>
                <a:path w="24129" h="27304">
                  <a:moveTo>
                    <a:pt x="21862" y="10033"/>
                  </a:moveTo>
                  <a:lnTo>
                    <a:pt x="21335" y="10033"/>
                  </a:lnTo>
                  <a:lnTo>
                    <a:pt x="21266" y="10414"/>
                  </a:lnTo>
                  <a:lnTo>
                    <a:pt x="21151" y="11049"/>
                  </a:lnTo>
                  <a:lnTo>
                    <a:pt x="21345" y="10795"/>
                  </a:lnTo>
                  <a:lnTo>
                    <a:pt x="21862" y="10033"/>
                  </a:lnTo>
                  <a:close/>
                </a:path>
                <a:path w="24129" h="27304">
                  <a:moveTo>
                    <a:pt x="11210" y="10414"/>
                  </a:moveTo>
                  <a:lnTo>
                    <a:pt x="10794" y="10414"/>
                  </a:lnTo>
                  <a:lnTo>
                    <a:pt x="11678" y="10795"/>
                  </a:lnTo>
                  <a:lnTo>
                    <a:pt x="11245" y="10795"/>
                  </a:lnTo>
                  <a:lnTo>
                    <a:pt x="11210" y="10414"/>
                  </a:lnTo>
                  <a:close/>
                </a:path>
                <a:path w="24129" h="27304">
                  <a:moveTo>
                    <a:pt x="11310" y="10414"/>
                  </a:moveTo>
                  <a:lnTo>
                    <a:pt x="11302" y="10795"/>
                  </a:lnTo>
                  <a:lnTo>
                    <a:pt x="11444" y="10795"/>
                  </a:lnTo>
                  <a:lnTo>
                    <a:pt x="11310" y="10414"/>
                  </a:lnTo>
                  <a:close/>
                </a:path>
                <a:path w="24129" h="27304">
                  <a:moveTo>
                    <a:pt x="21266" y="10414"/>
                  </a:moveTo>
                  <a:lnTo>
                    <a:pt x="21022" y="10795"/>
                  </a:lnTo>
                  <a:lnTo>
                    <a:pt x="21197" y="10795"/>
                  </a:lnTo>
                  <a:lnTo>
                    <a:pt x="21266" y="1041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2103CD55-8F24-2301-999B-0171C0AA0C5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36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Motherboard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74816" y="856233"/>
            <a:ext cx="3235325" cy="5026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32384" indent="-3429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Ports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sockets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allow </a:t>
            </a:r>
            <a:r>
              <a:rPr sz="2000" dirty="0">
                <a:latin typeface="Calibri"/>
                <a:cs typeface="Calibri"/>
              </a:rPr>
              <a:t>you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plug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device </a:t>
            </a:r>
            <a:r>
              <a:rPr sz="2000" dirty="0">
                <a:latin typeface="Calibri"/>
                <a:cs typeface="Calibri"/>
              </a:rPr>
              <a:t>connectors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access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common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electrical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on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motherboard.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480"/>
              </a:spcBef>
              <a:buFont typeface="Wingdings"/>
              <a:buChar char="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Ports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usually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found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on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back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</a:t>
            </a:r>
            <a:r>
              <a:rPr sz="2000" spc="-20" dirty="0">
                <a:latin typeface="Calibri"/>
                <a:cs typeface="Calibri"/>
              </a:rPr>
              <a:t> unit, </a:t>
            </a:r>
            <a:r>
              <a:rPr sz="2000" dirty="0">
                <a:latin typeface="Calibri"/>
                <a:cs typeface="Calibri"/>
              </a:rPr>
              <a:t>but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styles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also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have </a:t>
            </a:r>
            <a:r>
              <a:rPr sz="2000" dirty="0">
                <a:latin typeface="Calibri"/>
                <a:cs typeface="Calibri"/>
              </a:rPr>
              <a:t>some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conveniently </a:t>
            </a:r>
            <a:r>
              <a:rPr sz="2000" dirty="0">
                <a:latin typeface="Calibri"/>
                <a:cs typeface="Calibri"/>
              </a:rPr>
              <a:t>located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front.</a:t>
            </a:r>
            <a:endParaRPr sz="2000">
              <a:latin typeface="Calibri"/>
              <a:cs typeface="Calibri"/>
            </a:endParaRPr>
          </a:p>
          <a:p>
            <a:pPr marL="355600" marR="7620" indent="-342900">
              <a:lnSpc>
                <a:spcPct val="100000"/>
              </a:lnSpc>
              <a:spcBef>
                <a:spcPts val="484"/>
              </a:spcBef>
              <a:buFont typeface="Wingdings"/>
              <a:buChar char="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Ports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allow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specific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types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connectors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(which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partly </a:t>
            </a:r>
            <a:r>
              <a:rPr sz="2000" dirty="0">
                <a:latin typeface="Calibri"/>
                <a:cs typeface="Calibri"/>
              </a:rPr>
              <a:t>reflects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changing </a:t>
            </a:r>
            <a:r>
              <a:rPr sz="2000" dirty="0">
                <a:latin typeface="Calibri"/>
                <a:cs typeface="Calibri"/>
              </a:rPr>
              <a:t>technology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well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as </a:t>
            </a:r>
            <a:r>
              <a:rPr sz="2000" dirty="0">
                <a:latin typeface="Calibri"/>
                <a:cs typeface="Calibri"/>
              </a:rPr>
              <a:t>various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kinds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technology).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9" y="840692"/>
            <a:ext cx="5675049" cy="54459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207D191-EC0E-B71B-ADC9-9283407F4ED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4AFC78E-795D-7354-A110-191C4779602E}"/>
              </a:ext>
            </a:extLst>
          </p:cNvPr>
          <p:cNvSpPr txBox="1"/>
          <p:nvPr/>
        </p:nvSpPr>
        <p:spPr>
          <a:xfrm>
            <a:off x="8490966" y="84835"/>
            <a:ext cx="5740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Ports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8885" y="3759"/>
            <a:ext cx="25844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Motherboard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51375" y="293393"/>
            <a:ext cx="4157979" cy="5965825"/>
          </a:xfrm>
          <a:prstGeom prst="rect">
            <a:avLst/>
          </a:prstGeom>
        </p:spPr>
        <p:txBody>
          <a:bodyPr vert="horz" wrap="square" lIns="0" tIns="365125" rIns="0" bIns="0" rtlCol="0">
            <a:spAutoFit/>
          </a:bodyPr>
          <a:lstStyle/>
          <a:p>
            <a:pPr marL="26034" algn="ctr">
              <a:lnSpc>
                <a:spcPct val="100000"/>
              </a:lnSpc>
              <a:spcBef>
                <a:spcPts val="2875"/>
              </a:spcBef>
            </a:pPr>
            <a:r>
              <a:rPr sz="4400" dirty="0">
                <a:latin typeface="Calibri"/>
                <a:cs typeface="Calibri"/>
              </a:rPr>
              <a:t>Types</a:t>
            </a:r>
            <a:r>
              <a:rPr sz="4400" spc="-125" dirty="0">
                <a:latin typeface="Calibri"/>
                <a:cs typeface="Calibri"/>
              </a:rPr>
              <a:t> </a:t>
            </a:r>
            <a:r>
              <a:rPr sz="4400" dirty="0">
                <a:latin typeface="Calibri"/>
                <a:cs typeface="Calibri"/>
              </a:rPr>
              <a:t>of</a:t>
            </a:r>
            <a:r>
              <a:rPr sz="4400" spc="-130" dirty="0">
                <a:latin typeface="Calibri"/>
                <a:cs typeface="Calibri"/>
              </a:rPr>
              <a:t> </a:t>
            </a:r>
            <a:r>
              <a:rPr sz="4400" spc="-10" dirty="0">
                <a:latin typeface="Calibri"/>
                <a:cs typeface="Calibri"/>
              </a:rPr>
              <a:t>Ports</a:t>
            </a:r>
            <a:endParaRPr sz="4400">
              <a:latin typeface="Calibri"/>
              <a:cs typeface="Calibri"/>
            </a:endParaRPr>
          </a:p>
          <a:p>
            <a:pPr marL="355600" marR="124460" indent="-342900">
              <a:lnSpc>
                <a:spcPct val="100000"/>
              </a:lnSpc>
              <a:spcBef>
                <a:spcPts val="1270"/>
              </a:spcBef>
              <a:buFont typeface="Wingdings"/>
              <a:buChar char="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Serial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ports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transmit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at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like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picture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left </a:t>
            </a:r>
            <a:r>
              <a:rPr sz="2000" spc="-10" dirty="0">
                <a:latin typeface="Calibri"/>
                <a:cs typeface="Calibri"/>
              </a:rPr>
              <a:t>illustrates.</a:t>
            </a:r>
            <a:endParaRPr sz="2000">
              <a:latin typeface="Calibri"/>
              <a:cs typeface="Calibri"/>
            </a:endParaRPr>
          </a:p>
          <a:p>
            <a:pPr marL="355600" marR="363855" indent="-342900">
              <a:lnSpc>
                <a:spcPct val="100000"/>
              </a:lnSpc>
              <a:spcBef>
                <a:spcPts val="480"/>
              </a:spcBef>
              <a:buFont typeface="Wingdings"/>
              <a:buChar char=""/>
              <a:tabLst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Parallel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ports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transmit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than </a:t>
            </a:r>
            <a:r>
              <a:rPr sz="2000" dirty="0">
                <a:latin typeface="Calibri"/>
                <a:cs typeface="Calibri"/>
              </a:rPr>
              <a:t>one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byte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 time.</a:t>
            </a:r>
            <a:endParaRPr sz="2000">
              <a:latin typeface="Calibri"/>
              <a:cs typeface="Calibri"/>
            </a:endParaRPr>
          </a:p>
          <a:p>
            <a:pPr marL="355600" marR="266065" indent="-342900">
              <a:lnSpc>
                <a:spcPct val="100000"/>
              </a:lnSpc>
              <a:spcBef>
                <a:spcPts val="480"/>
              </a:spcBef>
              <a:buFont typeface="Wingdings"/>
              <a:buChar char="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These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types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port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are 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whether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fast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data </a:t>
            </a:r>
            <a:r>
              <a:rPr sz="2000" dirty="0">
                <a:latin typeface="Calibri"/>
                <a:cs typeface="Calibri"/>
              </a:rPr>
              <a:t>transmission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rates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required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by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device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not.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484"/>
              </a:spcBef>
              <a:buFont typeface="Wingdings"/>
              <a:buChar char="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Most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computers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basic </a:t>
            </a:r>
            <a:r>
              <a:rPr sz="2000" dirty="0">
                <a:latin typeface="Calibri"/>
                <a:cs typeface="Calibri"/>
              </a:rPr>
              <a:t>types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ports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(serial, </a:t>
            </a:r>
            <a:r>
              <a:rPr sz="2000" spc="-10" dirty="0">
                <a:latin typeface="Calibri"/>
                <a:cs typeface="Calibri"/>
              </a:rPr>
              <a:t>parallel, keyboard,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mouse,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USB);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expansion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cards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allow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you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expand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available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types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needed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by </a:t>
            </a:r>
            <a:r>
              <a:rPr sz="2000" dirty="0">
                <a:latin typeface="Calibri"/>
                <a:cs typeface="Calibri"/>
              </a:rPr>
              <a:t>specific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devices.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90966" y="84835"/>
            <a:ext cx="5740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Ports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984" y="1066800"/>
            <a:ext cx="4114800" cy="54102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65A32424-617C-36BE-1B16-B81AB52C83A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36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Motherboard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34121" y="84835"/>
            <a:ext cx="12293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Cards/Slots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1536" y="900430"/>
            <a:ext cx="8537575" cy="27578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556895" indent="-343535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Expansion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slots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sockets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provide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direct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connections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common </a:t>
            </a:r>
            <a:r>
              <a:rPr sz="2000" dirty="0">
                <a:latin typeface="Calibri"/>
                <a:cs typeface="Calibri"/>
              </a:rPr>
              <a:t>electrical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bus,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allowing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you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insert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circuit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board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motherboard.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09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Typical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Expansion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Cards:</a:t>
            </a:r>
            <a:endParaRPr sz="20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20"/>
              </a:spcBef>
              <a:buFont typeface="Arial MT"/>
              <a:buChar char="–"/>
              <a:tabLst>
                <a:tab pos="756285" algn="l"/>
              </a:tabLst>
            </a:pPr>
            <a:r>
              <a:rPr sz="1800" dirty="0">
                <a:latin typeface="Calibri"/>
                <a:cs typeface="Calibri"/>
              </a:rPr>
              <a:t>Video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Cards</a:t>
            </a:r>
            <a:endParaRPr sz="1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20"/>
              </a:spcBef>
              <a:buFont typeface="Arial MT"/>
              <a:buChar char="–"/>
              <a:tabLst>
                <a:tab pos="756285" algn="l"/>
              </a:tabLst>
            </a:pPr>
            <a:r>
              <a:rPr sz="1800" dirty="0">
                <a:latin typeface="Calibri"/>
                <a:cs typeface="Calibri"/>
              </a:rPr>
              <a:t>Sound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Cards</a:t>
            </a:r>
            <a:endParaRPr sz="1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Font typeface="Arial MT"/>
              <a:buChar char="–"/>
              <a:tabLst>
                <a:tab pos="756285" algn="l"/>
              </a:tabLst>
            </a:pPr>
            <a:r>
              <a:rPr sz="1800" dirty="0">
                <a:latin typeface="Calibri"/>
                <a:cs typeface="Calibri"/>
              </a:rPr>
              <a:t>Modem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Cards</a:t>
            </a:r>
            <a:endParaRPr sz="1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Font typeface="Arial MT"/>
              <a:buChar char="–"/>
              <a:tabLst>
                <a:tab pos="756285" algn="l"/>
              </a:tabLst>
            </a:pPr>
            <a:r>
              <a:rPr sz="1800" dirty="0">
                <a:latin typeface="Calibri"/>
                <a:cs typeface="Calibri"/>
              </a:rPr>
              <a:t>Network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Interface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Cards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(NIC)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ts val="2280"/>
              </a:lnSpc>
              <a:spcBef>
                <a:spcPts val="23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Laptops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portable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computers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typically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PC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Cards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–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credit-</a:t>
            </a:r>
            <a:r>
              <a:rPr sz="2000" dirty="0">
                <a:latin typeface="Calibri"/>
                <a:cs typeface="Calibri"/>
              </a:rPr>
              <a:t>card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sized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ts val="2280"/>
              </a:lnSpc>
            </a:pPr>
            <a:r>
              <a:rPr sz="2000" dirty="0">
                <a:latin typeface="Calibri"/>
                <a:cs typeface="Calibri"/>
              </a:rPr>
              <a:t>devices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memory,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disk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drives,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102" y="3904809"/>
            <a:ext cx="7930589" cy="181323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BF3D5AC-0AEC-6F38-89C6-124545409BE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467757"/>
            <a:ext cx="7903196" cy="364517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315">
              <a:lnSpc>
                <a:spcPct val="100000"/>
              </a:lnSpc>
              <a:spcBef>
                <a:spcPts val="100"/>
              </a:spcBef>
            </a:pPr>
            <a:r>
              <a:rPr dirty="0"/>
              <a:t>Input</a:t>
            </a:r>
            <a:r>
              <a:rPr spc="-85" dirty="0"/>
              <a:t> </a:t>
            </a:r>
            <a:r>
              <a:rPr spc="-10" dirty="0"/>
              <a:t>Devices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A91141E7-024D-B51C-E2AE-F2FDDC61E05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914400"/>
            <a:ext cx="7772400" cy="571195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315">
              <a:lnSpc>
                <a:spcPct val="100000"/>
              </a:lnSpc>
              <a:spcBef>
                <a:spcPts val="100"/>
              </a:spcBef>
            </a:pPr>
            <a:r>
              <a:rPr dirty="0"/>
              <a:t>Input</a:t>
            </a:r>
            <a:r>
              <a:rPr spc="-85" dirty="0"/>
              <a:t> </a:t>
            </a:r>
            <a:r>
              <a:rPr spc="-10" dirty="0"/>
              <a:t>Devices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27E170D-22E7-733B-E88E-5405D538AD23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560578"/>
            <a:ext cx="18281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Keyboard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371600"/>
            <a:ext cx="8610600" cy="461772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72790" y="3759"/>
            <a:ext cx="25965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Input</a:t>
            </a:r>
            <a:r>
              <a:rPr spc="-85" dirty="0"/>
              <a:t> </a:t>
            </a:r>
            <a:r>
              <a:rPr spc="-10" dirty="0"/>
              <a:t>Devices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7987357-8E0D-E876-E7C2-A5A84A5E207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603249"/>
            <a:ext cx="14712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Mouse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1100" y="1542835"/>
            <a:ext cx="6781800" cy="49658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>
              <a:lnSpc>
                <a:spcPct val="100000"/>
              </a:lnSpc>
              <a:spcBef>
                <a:spcPts val="100"/>
              </a:spcBef>
            </a:pPr>
            <a:r>
              <a:rPr dirty="0"/>
              <a:t>Input</a:t>
            </a:r>
            <a:r>
              <a:rPr spc="-85" dirty="0"/>
              <a:t> </a:t>
            </a:r>
            <a:r>
              <a:rPr spc="-10" dirty="0"/>
              <a:t>Devices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8184903-DC84-994B-6A17-8A2E42F8029E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5828" y="1758555"/>
            <a:ext cx="7676859" cy="453473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>
              <a:lnSpc>
                <a:spcPct val="100000"/>
              </a:lnSpc>
              <a:spcBef>
                <a:spcPts val="100"/>
              </a:spcBef>
            </a:pPr>
            <a:r>
              <a:rPr dirty="0"/>
              <a:t>Input</a:t>
            </a:r>
            <a:r>
              <a:rPr spc="-85" dirty="0"/>
              <a:t> </a:t>
            </a:r>
            <a:r>
              <a:rPr spc="-10" dirty="0"/>
              <a:t>Devices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40" y="603249"/>
            <a:ext cx="14712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Mouse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EDE66BAB-74F5-1B80-0814-679A0DD704D3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42998"/>
            <a:ext cx="7810500" cy="539060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315">
              <a:lnSpc>
                <a:spcPct val="100000"/>
              </a:lnSpc>
              <a:spcBef>
                <a:spcPts val="100"/>
              </a:spcBef>
            </a:pPr>
            <a:r>
              <a:rPr dirty="0"/>
              <a:t>Input</a:t>
            </a:r>
            <a:r>
              <a:rPr spc="-85" dirty="0"/>
              <a:t> </a:t>
            </a:r>
            <a:r>
              <a:rPr spc="-10" dirty="0"/>
              <a:t>Devices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1000" y="990600"/>
            <a:ext cx="8763000" cy="558800"/>
            <a:chOff x="381000" y="990600"/>
            <a:chExt cx="8763000" cy="5588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143000"/>
              <a:ext cx="6019800" cy="406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1400" y="1219200"/>
              <a:ext cx="1752600" cy="304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0" y="990600"/>
              <a:ext cx="1752600" cy="30480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F5030140-7CEA-48F1-106E-BD14EE234E7C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Characterstics</a:t>
            </a:r>
            <a:r>
              <a:rPr spc="-4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10" dirty="0"/>
              <a:t>Computer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Continue..</a:t>
            </a:r>
            <a:endParaRPr sz="1800">
              <a:latin typeface="Calibri"/>
              <a:cs typeface="Calibri"/>
            </a:endParaRPr>
          </a:p>
          <a:p>
            <a:pPr marR="4445" algn="ctr">
              <a:lnSpc>
                <a:spcPct val="100000"/>
              </a:lnSpc>
              <a:spcBef>
                <a:spcPts val="295"/>
              </a:spcBef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78739" y="1385061"/>
            <a:ext cx="8657590" cy="4217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065" indent="-507365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520065" algn="l"/>
              </a:tabLst>
            </a:pPr>
            <a:r>
              <a:rPr sz="2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Accuracy</a:t>
            </a:r>
            <a:endParaRPr sz="2400">
              <a:latin typeface="Calibri"/>
              <a:cs typeface="Calibri"/>
            </a:endParaRPr>
          </a:p>
          <a:p>
            <a:pPr marL="1014094" lvl="1" indent="-544195">
              <a:lnSpc>
                <a:spcPct val="100000"/>
              </a:lnSpc>
              <a:buFont typeface="Wingdings"/>
              <a:buChar char=""/>
              <a:tabLst>
                <a:tab pos="1014094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calculations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100%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error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free.</a:t>
            </a:r>
            <a:endParaRPr sz="2400">
              <a:latin typeface="Calibri"/>
              <a:cs typeface="Calibri"/>
            </a:endParaRPr>
          </a:p>
          <a:p>
            <a:pPr marL="469900" marR="5080" lvl="1" indent="544195">
              <a:lnSpc>
                <a:spcPct val="100000"/>
              </a:lnSpc>
              <a:buFont typeface="Wingdings"/>
              <a:buChar char=""/>
              <a:tabLst>
                <a:tab pos="1014094" algn="l"/>
              </a:tabLst>
            </a:pPr>
            <a:r>
              <a:rPr sz="2400" dirty="0">
                <a:latin typeface="Calibri"/>
                <a:cs typeface="Calibri"/>
              </a:rPr>
              <a:t>Computers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perform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jobs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100%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accuracy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provided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correct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given.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Wingdings"/>
              <a:buChar char=""/>
            </a:pP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225"/>
              </a:spcBef>
              <a:buFont typeface="Wingdings"/>
              <a:buChar char=""/>
            </a:pPr>
            <a:endParaRPr sz="2400">
              <a:latin typeface="Calibri"/>
              <a:cs typeface="Calibri"/>
            </a:endParaRPr>
          </a:p>
          <a:p>
            <a:pPr marL="588645" indent="-575945">
              <a:lnSpc>
                <a:spcPct val="100000"/>
              </a:lnSpc>
              <a:buAutoNum type="arabicPeriod" startAt="3"/>
              <a:tabLst>
                <a:tab pos="588645" algn="l"/>
              </a:tabLst>
            </a:pPr>
            <a:r>
              <a:rPr sz="2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Diligence</a:t>
            </a:r>
            <a:endParaRPr sz="2400">
              <a:latin typeface="Calibri"/>
              <a:cs typeface="Calibri"/>
            </a:endParaRPr>
          </a:p>
          <a:p>
            <a:pPr marL="469900" marR="687070" lvl="1" indent="408305">
              <a:lnSpc>
                <a:spcPct val="100000"/>
              </a:lnSpc>
              <a:buFont typeface="Wingdings"/>
              <a:buChar char=""/>
              <a:tabLst>
                <a:tab pos="878205" algn="l"/>
              </a:tabLst>
            </a:pPr>
            <a:r>
              <a:rPr sz="2400" dirty="0">
                <a:latin typeface="Calibri"/>
                <a:cs typeface="Calibri"/>
              </a:rPr>
              <a:t>Unlike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human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beings,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free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from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monotony, </a:t>
            </a:r>
            <a:r>
              <a:rPr sz="2400" b="1" dirty="0">
                <a:latin typeface="Calibri"/>
                <a:cs typeface="Calibri"/>
              </a:rPr>
              <a:t>tiredness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and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lack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concentration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878205" lvl="1" indent="-408305">
              <a:lnSpc>
                <a:spcPct val="100000"/>
              </a:lnSpc>
              <a:buFont typeface="Wingdings"/>
              <a:buChar char=""/>
              <a:tabLst>
                <a:tab pos="878205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work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continuously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without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error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boredom.</a:t>
            </a:r>
            <a:endParaRPr sz="2400">
              <a:latin typeface="Calibri"/>
              <a:cs typeface="Calibri"/>
            </a:endParaRPr>
          </a:p>
          <a:p>
            <a:pPr marL="878205" lvl="1" indent="-408305">
              <a:lnSpc>
                <a:spcPct val="100000"/>
              </a:lnSpc>
              <a:buFont typeface="Wingdings"/>
              <a:buChar char=""/>
              <a:tabLst>
                <a:tab pos="878205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repeated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work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same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speed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accuracy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2D97571-5661-F607-7844-CBEAB2776D3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860806"/>
            <a:ext cx="13823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Monitor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171" y="1926320"/>
            <a:ext cx="7783705" cy="400642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</a:t>
            </a:r>
            <a:r>
              <a:rPr spc="-100" dirty="0"/>
              <a:t> </a:t>
            </a:r>
            <a:r>
              <a:rPr spc="-10" dirty="0"/>
              <a:t>Devices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D2047A4-6718-47EE-98C4-A2349CFECBF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1454" y="1093100"/>
            <a:ext cx="7079513" cy="437816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396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</a:t>
            </a:r>
            <a:r>
              <a:rPr spc="-100" dirty="0"/>
              <a:t> </a:t>
            </a:r>
            <a:r>
              <a:rPr spc="-10" dirty="0"/>
              <a:t>Devices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8DCDBC4B-D53D-98F5-6A50-F64B3016948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632" y="1305152"/>
            <a:ext cx="7207150" cy="481332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396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</a:t>
            </a:r>
            <a:r>
              <a:rPr spc="-100" dirty="0"/>
              <a:t> </a:t>
            </a:r>
            <a:r>
              <a:rPr spc="-10" dirty="0"/>
              <a:t>Devices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F990EFD-5F2D-03E5-6D1E-00A7B4A8E59C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7014" y="1768966"/>
            <a:ext cx="3928533" cy="40827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000" y="2057400"/>
            <a:ext cx="3505200" cy="263042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8880">
              <a:lnSpc>
                <a:spcPct val="100000"/>
              </a:lnSpc>
              <a:spcBef>
                <a:spcPts val="100"/>
              </a:spcBef>
            </a:pPr>
            <a:r>
              <a:rPr dirty="0"/>
              <a:t>Casing</a:t>
            </a:r>
            <a:r>
              <a:rPr spc="-70" dirty="0"/>
              <a:t> </a:t>
            </a:r>
            <a:r>
              <a:rPr dirty="0"/>
              <a:t>or</a:t>
            </a:r>
            <a:r>
              <a:rPr spc="-80" dirty="0"/>
              <a:t> </a:t>
            </a:r>
            <a:r>
              <a:rPr spc="-10" dirty="0"/>
              <a:t>Cover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730E35C-EF4A-CA33-53B2-A80EB3F83A5C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650" y="1461961"/>
            <a:ext cx="8485949" cy="501503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9144000" y="0"/>
                </a:moveTo>
                <a:lnTo>
                  <a:pt x="0" y="0"/>
                </a:lnTo>
                <a:lnTo>
                  <a:pt x="0" y="646176"/>
                </a:lnTo>
                <a:lnTo>
                  <a:pt x="9144000" y="646176"/>
                </a:lnTo>
                <a:lnTo>
                  <a:pt x="914400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6520">
              <a:lnSpc>
                <a:spcPct val="100000"/>
              </a:lnSpc>
              <a:spcBef>
                <a:spcPts val="100"/>
              </a:spcBef>
            </a:pPr>
            <a:r>
              <a:rPr dirty="0"/>
              <a:t>Power</a:t>
            </a:r>
            <a:r>
              <a:rPr spc="-160" dirty="0"/>
              <a:t> </a:t>
            </a:r>
            <a:r>
              <a:rPr spc="-10" dirty="0"/>
              <a:t>Supply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381000">
              <a:lnSpc>
                <a:spcPts val="1240"/>
              </a:lnSpc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8004809" y="84835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00"/>
                </a:solidFill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85D6A0DE-DFC9-C835-096D-F7B61A0BE68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Characterstics</a:t>
            </a:r>
            <a:r>
              <a:rPr spc="-4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10" dirty="0"/>
              <a:t>Computer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10"/>
              </a:lnSpc>
            </a:pP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Continue..</a:t>
            </a:r>
            <a:endParaRPr sz="1800">
              <a:latin typeface="Calibri"/>
              <a:cs typeface="Calibri"/>
            </a:endParaRPr>
          </a:p>
          <a:p>
            <a:pPr marR="4445" algn="ctr">
              <a:lnSpc>
                <a:spcPct val="100000"/>
              </a:lnSpc>
              <a:spcBef>
                <a:spcPts val="295"/>
              </a:spcBef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78739" y="1004061"/>
            <a:ext cx="8980805" cy="511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8645" indent="-575945">
              <a:lnSpc>
                <a:spcPct val="100000"/>
              </a:lnSpc>
              <a:spcBef>
                <a:spcPts val="100"/>
              </a:spcBef>
              <a:buAutoNum type="arabicPeriod" startAt="5"/>
              <a:tabLst>
                <a:tab pos="588645" algn="l"/>
              </a:tabLst>
            </a:pPr>
            <a:r>
              <a:rPr sz="2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Versatility</a:t>
            </a:r>
            <a:endParaRPr sz="2400">
              <a:latin typeface="Calibri"/>
              <a:cs typeface="Calibri"/>
            </a:endParaRPr>
          </a:p>
          <a:p>
            <a:pPr marL="1014094" lvl="1" indent="-544195">
              <a:lnSpc>
                <a:spcPct val="100000"/>
              </a:lnSpc>
              <a:buFont typeface="Wingdings"/>
              <a:buChar char=""/>
              <a:tabLst>
                <a:tab pos="1014094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versatile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machine.</a:t>
            </a:r>
            <a:endParaRPr sz="2400">
              <a:latin typeface="Calibri"/>
              <a:cs typeface="Calibri"/>
            </a:endParaRPr>
          </a:p>
          <a:p>
            <a:pPr marL="1014094" lvl="1" indent="-544195">
              <a:lnSpc>
                <a:spcPct val="100000"/>
              </a:lnSpc>
              <a:buFont typeface="Wingdings"/>
              <a:buChar char=""/>
              <a:tabLst>
                <a:tab pos="1014094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flexible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performing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jobs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done.</a:t>
            </a:r>
            <a:endParaRPr sz="2400">
              <a:latin typeface="Calibri"/>
              <a:cs typeface="Calibri"/>
            </a:endParaRPr>
          </a:p>
          <a:p>
            <a:pPr marL="469900" marR="765175" lvl="1" indent="544195">
              <a:lnSpc>
                <a:spcPct val="100000"/>
              </a:lnSpc>
              <a:buFont typeface="Wingdings"/>
              <a:buChar char=""/>
              <a:tabLst>
                <a:tab pos="1014094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solve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problems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related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various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fields.</a:t>
            </a:r>
            <a:endParaRPr sz="2400">
              <a:latin typeface="Calibri"/>
              <a:cs typeface="Calibri"/>
            </a:endParaRPr>
          </a:p>
          <a:p>
            <a:pPr marL="469900" marR="302895" lvl="1" indent="475615">
              <a:lnSpc>
                <a:spcPct val="100000"/>
              </a:lnSpc>
              <a:buFont typeface="Wingdings"/>
              <a:buChar char=""/>
              <a:tabLst>
                <a:tab pos="945515" algn="l"/>
              </a:tabLst>
            </a:pPr>
            <a:r>
              <a:rPr sz="2400" dirty="0">
                <a:latin typeface="Calibri"/>
                <a:cs typeface="Calibri"/>
              </a:rPr>
              <a:t>At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instance,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solving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complex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scientific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next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moment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playing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card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game.</a:t>
            </a:r>
            <a:endParaRPr sz="2400">
              <a:latin typeface="Calibri"/>
              <a:cs typeface="Calibri"/>
            </a:endParaRPr>
          </a:p>
          <a:p>
            <a:pPr marL="520065" indent="-507365">
              <a:lnSpc>
                <a:spcPct val="100000"/>
              </a:lnSpc>
              <a:spcBef>
                <a:spcPts val="2645"/>
              </a:spcBef>
              <a:buAutoNum type="arabicPeriod" startAt="5"/>
              <a:tabLst>
                <a:tab pos="520065" algn="l"/>
                <a:tab pos="1791970" algn="l"/>
              </a:tabLst>
            </a:pPr>
            <a:r>
              <a:rPr sz="2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Power</a:t>
            </a:r>
            <a:r>
              <a:rPr sz="2400" b="1" u="sng" spc="-10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spc="-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of</a:t>
            </a:r>
            <a:r>
              <a:rPr sz="2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	</a:t>
            </a:r>
            <a:r>
              <a:rPr sz="2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Remembering</a:t>
            </a:r>
            <a:endParaRPr sz="2400">
              <a:latin typeface="Calibri"/>
              <a:cs typeface="Calibri"/>
            </a:endParaRPr>
          </a:p>
          <a:p>
            <a:pPr marL="945515" lvl="1" indent="-475615">
              <a:lnSpc>
                <a:spcPct val="100000"/>
              </a:lnSpc>
              <a:buFont typeface="Wingdings"/>
              <a:buChar char=""/>
              <a:tabLst>
                <a:tab pos="945515" algn="l"/>
              </a:tabLst>
            </a:pP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important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characteristic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computers.</a:t>
            </a:r>
            <a:endParaRPr sz="2400">
              <a:latin typeface="Calibri"/>
              <a:cs typeface="Calibri"/>
            </a:endParaRPr>
          </a:p>
          <a:p>
            <a:pPr marL="945515" lvl="1" indent="-475615">
              <a:lnSpc>
                <a:spcPct val="100000"/>
              </a:lnSpc>
              <a:buFont typeface="Wingdings"/>
              <a:buChar char=""/>
              <a:tabLst>
                <a:tab pos="94551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much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storage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capacity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human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beings.</a:t>
            </a:r>
            <a:endParaRPr sz="2400">
              <a:latin typeface="Calibri"/>
              <a:cs typeface="Calibri"/>
            </a:endParaRPr>
          </a:p>
          <a:p>
            <a:pPr marL="945515" lvl="1" indent="-475615">
              <a:lnSpc>
                <a:spcPct val="100000"/>
              </a:lnSpc>
              <a:buFont typeface="Wingdings"/>
              <a:buChar char=""/>
              <a:tabLst>
                <a:tab pos="945515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store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large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amount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 marL="469900" marR="265430" lvl="1" indent="475615">
              <a:lnSpc>
                <a:spcPct val="100000"/>
              </a:lnSpc>
              <a:buFont typeface="Wingdings"/>
              <a:buChar char=""/>
              <a:tabLst>
                <a:tab pos="945515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store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type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images,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videos,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text,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audio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others.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E0EFBDD-F67F-8512-8F8C-AE4187E1EA5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Characterstics</a:t>
            </a:r>
            <a:r>
              <a:rPr spc="-4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10" dirty="0"/>
              <a:t>Computer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459105">
              <a:lnSpc>
                <a:spcPts val="1240"/>
              </a:lnSpc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78739" y="1308861"/>
            <a:ext cx="894461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065" indent="-507365">
              <a:lnSpc>
                <a:spcPct val="100000"/>
              </a:lnSpc>
              <a:spcBef>
                <a:spcPts val="100"/>
              </a:spcBef>
              <a:buAutoNum type="arabicPeriod" startAt="7"/>
              <a:tabLst>
                <a:tab pos="520065" algn="l"/>
              </a:tabLst>
            </a:pPr>
            <a:r>
              <a:rPr sz="2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No</a:t>
            </a:r>
            <a:r>
              <a:rPr sz="2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spc="-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I.Q</a:t>
            </a:r>
            <a:endParaRPr sz="2400">
              <a:latin typeface="Calibri"/>
              <a:cs typeface="Calibri"/>
            </a:endParaRPr>
          </a:p>
          <a:p>
            <a:pPr marL="469900" marR="5080" lvl="1" indent="544195">
              <a:lnSpc>
                <a:spcPct val="100000"/>
              </a:lnSpc>
              <a:buFont typeface="Wingdings"/>
              <a:buChar char=""/>
              <a:tabLst>
                <a:tab pos="1014094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intelligence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perform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any </a:t>
            </a:r>
            <a:r>
              <a:rPr sz="2400" spc="-10" dirty="0">
                <a:latin typeface="Calibri"/>
                <a:cs typeface="Calibri"/>
              </a:rPr>
              <a:t>task.</a:t>
            </a:r>
            <a:endParaRPr sz="2400">
              <a:latin typeface="Calibri"/>
              <a:cs typeface="Calibri"/>
            </a:endParaRPr>
          </a:p>
          <a:p>
            <a:pPr marL="1014094" lvl="1" indent="-544195">
              <a:lnSpc>
                <a:spcPct val="100000"/>
              </a:lnSpc>
              <a:buFont typeface="Wingdings"/>
              <a:buChar char=""/>
              <a:tabLst>
                <a:tab pos="1014094" algn="l"/>
              </a:tabLst>
            </a:pPr>
            <a:r>
              <a:rPr sz="2400" dirty="0">
                <a:latin typeface="Calibri"/>
                <a:cs typeface="Calibri"/>
              </a:rPr>
              <a:t>Each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instruction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computer.</a:t>
            </a:r>
            <a:endParaRPr sz="2400">
              <a:latin typeface="Calibri"/>
              <a:cs typeface="Calibri"/>
            </a:endParaRPr>
          </a:p>
          <a:p>
            <a:pPr marL="1014094" lvl="1" indent="-544195">
              <a:lnSpc>
                <a:spcPct val="100000"/>
              </a:lnSpc>
              <a:buFont typeface="Wingdings"/>
              <a:buChar char=""/>
              <a:tabLst>
                <a:tab pos="1014094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cannot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take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decision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own.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4128896"/>
            <a:ext cx="856297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8645" indent="-575945">
              <a:lnSpc>
                <a:spcPct val="100000"/>
              </a:lnSpc>
              <a:spcBef>
                <a:spcPts val="100"/>
              </a:spcBef>
              <a:buAutoNum type="arabicPeriod" startAt="8"/>
              <a:tabLst>
                <a:tab pos="588645" algn="l"/>
              </a:tabLst>
            </a:pPr>
            <a:r>
              <a:rPr sz="2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No</a:t>
            </a:r>
            <a:r>
              <a:rPr sz="2400" b="1" u="sng" spc="-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Feeling</a:t>
            </a:r>
            <a:endParaRPr sz="2400">
              <a:latin typeface="Calibri"/>
              <a:cs typeface="Calibri"/>
            </a:endParaRPr>
          </a:p>
          <a:p>
            <a:pPr marL="1014094" lvl="1" indent="-544195">
              <a:lnSpc>
                <a:spcPct val="100000"/>
              </a:lnSpc>
              <a:buFont typeface="Wingdings"/>
              <a:buChar char=""/>
              <a:tabLst>
                <a:tab pos="1014094" algn="l"/>
              </a:tabLst>
            </a:pPr>
            <a:r>
              <a:rPr sz="2400" dirty="0">
                <a:latin typeface="Calibri"/>
                <a:cs typeface="Calibri"/>
              </a:rPr>
              <a:t>Computers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feelings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emotions.</a:t>
            </a:r>
            <a:endParaRPr sz="2400">
              <a:latin typeface="Calibri"/>
              <a:cs typeface="Calibri"/>
            </a:endParaRPr>
          </a:p>
          <a:p>
            <a:pPr marL="1014094" lvl="1" indent="-544195">
              <a:lnSpc>
                <a:spcPct val="100000"/>
              </a:lnSpc>
              <a:buFont typeface="Wingdings"/>
              <a:buChar char=""/>
              <a:tabLst>
                <a:tab pos="1014094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cannot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make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judgment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based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feeling,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taste,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experience,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knowledge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unlike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human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being.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75836735-6050-4A71-6113-432E1C71247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Evolution</a:t>
            </a:r>
            <a:r>
              <a:rPr spc="-80" dirty="0"/>
              <a:t> </a:t>
            </a:r>
            <a:r>
              <a:rPr dirty="0"/>
              <a:t>of</a:t>
            </a:r>
            <a:r>
              <a:rPr spc="-95" dirty="0"/>
              <a:t> </a:t>
            </a:r>
            <a:r>
              <a:rPr spc="-10" dirty="0"/>
              <a:t>Computer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531" rIns="0" bIns="0" rtlCol="0">
            <a:spAutoFit/>
          </a:bodyPr>
          <a:lstStyle/>
          <a:p>
            <a:pPr marL="459105">
              <a:lnSpc>
                <a:spcPts val="1240"/>
              </a:lnSpc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78739" y="775461"/>
            <a:ext cx="437388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First</a:t>
            </a:r>
            <a:r>
              <a:rPr sz="2400" u="sng" spc="-9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Generation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841500" algn="l"/>
              </a:tabLst>
            </a:pPr>
            <a:r>
              <a:rPr sz="2400" spc="-10" dirty="0">
                <a:latin typeface="Calibri"/>
                <a:cs typeface="Calibri"/>
              </a:rPr>
              <a:t>1946-1959.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Vacuum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tube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based.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</a:pPr>
            <a:r>
              <a:rPr sz="2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Second</a:t>
            </a:r>
            <a:r>
              <a:rPr sz="2400" u="sng" spc="-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Generation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841500" algn="l"/>
              </a:tabLst>
            </a:pPr>
            <a:r>
              <a:rPr sz="2400" spc="-10" dirty="0">
                <a:latin typeface="Calibri"/>
                <a:cs typeface="Calibri"/>
              </a:rPr>
              <a:t>1959-1965.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Transistor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based.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6028" y="1141221"/>
            <a:ext cx="1958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ENIAC,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IBM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701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66028" y="2238883"/>
            <a:ext cx="3195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Honeywell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400,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IBM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7030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2970403"/>
            <a:ext cx="488188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Third</a:t>
            </a:r>
            <a:r>
              <a:rPr sz="2400" u="sng" spc="-9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Generation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841500" algn="l"/>
              </a:tabLst>
            </a:pPr>
            <a:r>
              <a:rPr sz="2400" spc="-20" dirty="0">
                <a:latin typeface="Calibri"/>
                <a:cs typeface="Calibri"/>
              </a:rPr>
              <a:t>1965-</a:t>
            </a:r>
            <a:r>
              <a:rPr sz="2400" spc="-10" dirty="0">
                <a:latin typeface="Calibri"/>
                <a:cs typeface="Calibri"/>
              </a:rPr>
              <a:t>1971.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Integrated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Circuit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based.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</a:pPr>
            <a:r>
              <a:rPr sz="2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Fourth</a:t>
            </a:r>
            <a:r>
              <a:rPr sz="2400" u="sng" spc="-7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Generation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66028" y="3335858"/>
            <a:ext cx="29775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IBM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360/370,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CDC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6000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4433696"/>
            <a:ext cx="52349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841500" algn="l"/>
              </a:tabLst>
            </a:pPr>
            <a:r>
              <a:rPr sz="2400" spc="-10" dirty="0">
                <a:latin typeface="Calibri"/>
                <a:cs typeface="Calibri"/>
              </a:rPr>
              <a:t>1971-1980.</a:t>
            </a:r>
            <a:r>
              <a:rPr sz="2400" dirty="0">
                <a:latin typeface="Calibri"/>
                <a:cs typeface="Calibri"/>
              </a:rPr>
              <a:t>	VLSI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microprocessor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based. </a:t>
            </a:r>
            <a:r>
              <a:rPr sz="2400" spc="-50" dirty="0">
                <a:latin typeface="Calibri"/>
                <a:cs typeface="Calibri"/>
              </a:rPr>
              <a:t>CRAY-</a:t>
            </a:r>
            <a:r>
              <a:rPr sz="2400" spc="-20" dirty="0">
                <a:latin typeface="Calibri"/>
                <a:cs typeface="Calibri"/>
              </a:rPr>
              <a:t>X-</a:t>
            </a:r>
            <a:r>
              <a:rPr sz="2400" dirty="0">
                <a:latin typeface="Calibri"/>
                <a:cs typeface="Calibri"/>
              </a:rPr>
              <a:t>MP(Super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Computer),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93438" y="4433696"/>
            <a:ext cx="3197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libri"/>
                <a:cs typeface="Calibri"/>
              </a:rPr>
              <a:t>CRAY-</a:t>
            </a:r>
            <a:r>
              <a:rPr sz="2400" dirty="0">
                <a:latin typeface="Calibri"/>
                <a:cs typeface="Calibri"/>
              </a:rPr>
              <a:t>1(Super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Computer),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5531307"/>
            <a:ext cx="20523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Fifth</a:t>
            </a:r>
            <a:r>
              <a:rPr sz="2400" u="sng" spc="-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Generation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1980-onwards.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22194" y="5897067"/>
            <a:ext cx="3352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ULSI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microprocessor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based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28658" y="5897067"/>
            <a:ext cx="2035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Desktop,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Laptop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C4417872-1E29-6A81-9F3F-3C685E72363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794" y="3759"/>
            <a:ext cx="56730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71365" algn="l"/>
              </a:tabLst>
            </a:pPr>
            <a:r>
              <a:rPr sz="3200" dirty="0"/>
              <a:t>Introduction</a:t>
            </a:r>
            <a:r>
              <a:rPr sz="3200" spc="-120" dirty="0"/>
              <a:t> </a:t>
            </a:r>
            <a:r>
              <a:rPr sz="3200" dirty="0"/>
              <a:t>to</a:t>
            </a:r>
            <a:r>
              <a:rPr sz="3200" spc="-75" dirty="0"/>
              <a:t> </a:t>
            </a:r>
            <a:r>
              <a:rPr sz="3200" spc="-10" dirty="0"/>
              <a:t>computer</a:t>
            </a:r>
            <a:r>
              <a:rPr sz="3200" dirty="0"/>
              <a:t>	</a:t>
            </a:r>
            <a:r>
              <a:rPr spc="-10" dirty="0">
                <a:solidFill>
                  <a:srgbClr val="FFFF00"/>
                </a:solidFill>
              </a:rPr>
              <a:t>Types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8739" y="1135126"/>
            <a:ext cx="78860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7100" algn="l"/>
              </a:tabLst>
            </a:pP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1.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PC</a:t>
            </a:r>
            <a:r>
              <a:rPr sz="2400" u="sng" spc="-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(Personal</a:t>
            </a:r>
            <a:r>
              <a:rPr sz="2400" u="sng" spc="-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Computer)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tabLst>
                <a:tab pos="799465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	single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moderately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powerful microprocessor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2423160"/>
            <a:ext cx="4608855" cy="30632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Continue..</a:t>
            </a:r>
            <a:endParaRPr sz="1800">
              <a:latin typeface="Calibri"/>
              <a:cs typeface="Calibri"/>
            </a:endParaRPr>
          </a:p>
          <a:p>
            <a:pPr marR="81915" algn="ctr">
              <a:lnSpc>
                <a:spcPct val="100000"/>
              </a:lnSpc>
              <a:spcBef>
                <a:spcPts val="29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D0C5924-5080-314A-5FA6-DBC5D1B98A1C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259072" y="6373469"/>
            <a:ext cx="2684527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dirty="0"/>
              <a:t>Lecturer</a:t>
            </a:r>
            <a:r>
              <a:rPr lang="en-US" dirty="0"/>
              <a:t> Saifur Rahman</a:t>
            </a:r>
            <a:r>
              <a:rPr dirty="0"/>
              <a:t>,</a:t>
            </a:r>
            <a:r>
              <a:rPr spc="-30" dirty="0"/>
              <a:t> </a:t>
            </a:r>
            <a:r>
              <a:rPr dirty="0"/>
              <a:t>Dept.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CSE,</a:t>
            </a:r>
            <a:r>
              <a:rPr spc="-15" dirty="0"/>
              <a:t> </a:t>
            </a:r>
            <a:r>
              <a:rPr spc="-10" dirty="0"/>
              <a:t>United</a:t>
            </a:r>
            <a:r>
              <a:rPr lang="en-US" spc="-10" dirty="0"/>
              <a:t> </a:t>
            </a:r>
            <a:r>
              <a:rPr spc="-10" dirty="0"/>
              <a:t>International</a:t>
            </a:r>
            <a:r>
              <a:rPr spc="15" dirty="0"/>
              <a:t> </a:t>
            </a:r>
            <a:r>
              <a:rPr spc="-10" dirty="0"/>
              <a:t>University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2306</Words>
  <Application>Microsoft Office PowerPoint</Application>
  <PresentationFormat>On-screen Show (4:3)</PresentationFormat>
  <Paragraphs>403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 MT</vt:lpstr>
      <vt:lpstr>Calibri</vt:lpstr>
      <vt:lpstr>Cambria</vt:lpstr>
      <vt:lpstr>Palatino Linotype</vt:lpstr>
      <vt:lpstr>Times New Roman</vt:lpstr>
      <vt:lpstr>Wingdings</vt:lpstr>
      <vt:lpstr>Office Theme</vt:lpstr>
      <vt:lpstr>PowerPoint Presentation</vt:lpstr>
      <vt:lpstr>Overview of The Course</vt:lpstr>
      <vt:lpstr>Introduction to computer</vt:lpstr>
      <vt:lpstr>Characterstics of Computer</vt:lpstr>
      <vt:lpstr>Characterstics of Computer</vt:lpstr>
      <vt:lpstr>Characterstics of Computer</vt:lpstr>
      <vt:lpstr>Characterstics of Computer</vt:lpstr>
      <vt:lpstr>Evolution of Computer</vt:lpstr>
      <vt:lpstr>Introduction to computer Types</vt:lpstr>
      <vt:lpstr>Types</vt:lpstr>
      <vt:lpstr>Introduction to computer</vt:lpstr>
      <vt:lpstr>Introduction to computer</vt:lpstr>
      <vt:lpstr>Introduction to computer</vt:lpstr>
      <vt:lpstr>Introduction to computer</vt:lpstr>
      <vt:lpstr>Types</vt:lpstr>
      <vt:lpstr>Introduction to computer</vt:lpstr>
      <vt:lpstr>Introduction to computer Types</vt:lpstr>
      <vt:lpstr>Introduction to computer Types</vt:lpstr>
      <vt:lpstr>Basic Functions of Computer</vt:lpstr>
      <vt:lpstr>Parts of Computer System</vt:lpstr>
      <vt:lpstr>Hardware</vt:lpstr>
      <vt:lpstr>CPU – Central Processing Unit</vt:lpstr>
      <vt:lpstr>Hardware</vt:lpstr>
      <vt:lpstr>Memory</vt:lpstr>
      <vt:lpstr>Memory</vt:lpstr>
      <vt:lpstr>Memory</vt:lpstr>
      <vt:lpstr>Memory</vt:lpstr>
      <vt:lpstr>Memory</vt:lpstr>
      <vt:lpstr>Memory</vt:lpstr>
      <vt:lpstr>Memory</vt:lpstr>
      <vt:lpstr>Memory</vt:lpstr>
      <vt:lpstr>Memory</vt:lpstr>
      <vt:lpstr>Memory</vt:lpstr>
      <vt:lpstr>Memory</vt:lpstr>
      <vt:lpstr>Memory</vt:lpstr>
      <vt:lpstr>Motherboard</vt:lpstr>
      <vt:lpstr>Motherboard</vt:lpstr>
      <vt:lpstr>Motherboard</vt:lpstr>
      <vt:lpstr>Motherboard</vt:lpstr>
      <vt:lpstr>Motherboard</vt:lpstr>
      <vt:lpstr>Motherboard</vt:lpstr>
      <vt:lpstr>Motherboard</vt:lpstr>
      <vt:lpstr>Motherboard</vt:lpstr>
      <vt:lpstr>Input Devices</vt:lpstr>
      <vt:lpstr>Input Devices</vt:lpstr>
      <vt:lpstr>Input Devices</vt:lpstr>
      <vt:lpstr>Input Devices</vt:lpstr>
      <vt:lpstr>Input Devices</vt:lpstr>
      <vt:lpstr>Input Devices</vt:lpstr>
      <vt:lpstr>Output Devices</vt:lpstr>
      <vt:lpstr>Output Devices</vt:lpstr>
      <vt:lpstr>Output Devices</vt:lpstr>
      <vt:lpstr>Casing or Cover</vt:lpstr>
      <vt:lpstr>Power Supply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CSE DEPARTMENT</dc:title>
  <dc:creator>Babu</dc:creator>
  <cp:lastModifiedBy>Saifur Rahman</cp:lastModifiedBy>
  <cp:revision>1</cp:revision>
  <dcterms:created xsi:type="dcterms:W3CDTF">2025-02-24T14:12:42Z</dcterms:created>
  <dcterms:modified xsi:type="dcterms:W3CDTF">2025-02-24T14:58:14Z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2025-02-24T00:00:00Z</vt:filetime>
  </property>
  <property fmtid="{D5CDD505-2E9C-101B-9397-08002B2CF9AE}" pid="5" name="Producer">
    <vt:lpwstr>Microsoft® PowerPoint® 2016</vt:lpwstr>
  </property>
</Properties>
</file>